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1" r:id="rId2"/>
    <p:sldId id="310" r:id="rId3"/>
    <p:sldId id="331" r:id="rId4"/>
    <p:sldId id="335" r:id="rId5"/>
    <p:sldId id="308" r:id="rId6"/>
    <p:sldId id="312" r:id="rId7"/>
    <p:sldId id="313" r:id="rId8"/>
    <p:sldId id="314" r:id="rId9"/>
    <p:sldId id="329" r:id="rId10"/>
    <p:sldId id="315" r:id="rId11"/>
    <p:sldId id="332" r:id="rId12"/>
    <p:sldId id="317" r:id="rId13"/>
    <p:sldId id="333" r:id="rId14"/>
    <p:sldId id="319" r:id="rId15"/>
    <p:sldId id="337" r:id="rId16"/>
    <p:sldId id="320" r:id="rId17"/>
    <p:sldId id="321" r:id="rId18"/>
    <p:sldId id="322" r:id="rId19"/>
    <p:sldId id="326" r:id="rId20"/>
    <p:sldId id="324" r:id="rId21"/>
    <p:sldId id="325" r:id="rId22"/>
    <p:sldId id="327" r:id="rId23"/>
    <p:sldId id="338" r:id="rId24"/>
    <p:sldId id="336" r:id="rId25"/>
  </p:sldIdLst>
  <p:sldSz cx="13004800" cy="9753600"/>
  <p:notesSz cx="6858000" cy="9144000"/>
  <p:defaultTextStyle>
    <a:lvl1pPr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1pPr>
    <a:lvl2pPr indent="342900"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2pPr>
    <a:lvl3pPr indent="685800"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3pPr>
    <a:lvl4pPr indent="1028700"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4pPr>
    <a:lvl5pPr indent="1371600"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5pPr>
    <a:lvl6pPr indent="1714500"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6pPr>
    <a:lvl7pPr indent="2057400"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7pPr>
    <a:lvl8pPr indent="2400300"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8pPr>
    <a:lvl9pPr indent="2743200" defTabSz="584200">
      <a:defRPr>
        <a:solidFill>
          <a:srgbClr val="D93B44"/>
        </a:solidFill>
        <a:latin typeface="+mn-lt"/>
        <a:ea typeface="+mn-ea"/>
        <a:cs typeface="+mn-cs"/>
        <a:sym typeface="Franklin Gothic Book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  <p15:guide id="4" orient="horz" pos="7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D2"/>
    <a:srgbClr val="A5A6A5"/>
    <a:srgbClr val="5F696C"/>
    <a:srgbClr val="AFB1B3"/>
    <a:srgbClr val="81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66463"/>
  </p:normalViewPr>
  <p:slideViewPr>
    <p:cSldViewPr snapToGrid="0">
      <p:cViewPr>
        <p:scale>
          <a:sx n="83" d="100"/>
          <a:sy n="83" d="100"/>
        </p:scale>
        <p:origin x="1672" y="-1688"/>
      </p:cViewPr>
      <p:guideLst>
        <p:guide orient="horz" pos="3072"/>
        <p:guide pos="4096"/>
        <p:guide orient="horz" pos="936"/>
        <p:guide orient="horz" pos="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618037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Openest offers the variety and choice people need to collaborate within a workspace. 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Lounge elements, desking, mobile or wireless technology, and accessories enable a variety of collaborative activities: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b="1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Socializing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and interacting informally, such as a reception or team-building event.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b="1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Tactical execution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of work tasks with clearly defined objectives.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b="1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Strategic thinking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and problem solving through brainstorming or negotiation – while the project may not be clearly defined.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b="1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Presentations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, including public speeches, staff meetings, or other events in which one person imparts info to others. </a:t>
            </a:r>
          </a:p>
          <a:p>
            <a:endParaRPr lang="en-US" sz="220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[For more about collaborative activities, see “Collaborative Spaces,” Haworth white paper]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65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</a:t>
            </a:r>
            <a:r>
              <a:rPr lang="en-US" baseline="0" dirty="0" smtClean="0"/>
              <a:t> a collaborative space where people could gather for a variety of activities—socializing, strategic thinking, brainstorming,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9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Openest offers the variety and choice people need in touchdown spaces within a workspace.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These same elements support quiet activities and private interactions in touchdown spaces.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b="1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 place to focus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by moving away from open spaces to seek a more private, quiet area.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b="1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Private conversations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are sometimes necessary during the work day.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b="1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Work related job activities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may require time for concentration and space to spread out.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56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a touchdown space where Openest supports people’s needs for </a:t>
            </a:r>
            <a:r>
              <a:rPr lang="en-US" baseline="0" dirty="0" smtClean="0"/>
              <a:t>focused work, private conversations, and spaces to spread out.</a:t>
            </a:r>
            <a:endParaRPr lang="en-US" dirty="0" smtClean="0"/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2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[Facility Manager audience]</a:t>
            </a:r>
          </a:p>
          <a:p>
            <a:endParaRPr lang="en-US" dirty="0" smtClean="0"/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Openest offers the flexibility organizations require to adapt to changing needs so you can future proof your facility.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With its variety of components that work together or alone, Openest can be moved and adapted by</a:t>
            </a:r>
            <a:r>
              <a:rPr lang="en-US" sz="220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a facilities team 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as workspace needs evolve.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85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 smtClean="0">
                <a:latin typeface="Lucida Grande"/>
                <a:ea typeface="Lucida Grande"/>
                <a:cs typeface="Lucida Grande"/>
                <a:sym typeface="Lucida Grande"/>
              </a:rPr>
              <a:t>Each Openest piece can stand beautifully on its own or integrate with other pieces in the collection to support today’s changing business needs. </a:t>
            </a:r>
          </a:p>
          <a:p>
            <a:endParaRPr lang="en-US" sz="2200" b="0" i="0" u="none" strike="noStrike" baseline="0" dirty="0" smtClean="0"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en-US" sz="2200" b="0" i="0" u="none" strike="noStrike" baseline="0" dirty="0" smtClean="0">
                <a:latin typeface="Lucida Grande"/>
                <a:ea typeface="Lucida Grande"/>
                <a:cs typeface="Lucida Grande"/>
                <a:sym typeface="Lucida Grande"/>
              </a:rPr>
              <a:t>Mix and match to create collaborative spaces, strategic zones, touchdown spaces for mobile workers, as well as casual settings for social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54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Presentations include public speeches, staff meetings, or other events in which one person imparts information to others. </a:t>
            </a:r>
          </a:p>
          <a:p>
            <a:endParaRPr lang="en-US" sz="2200" b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Openest screens divide</a:t>
            </a:r>
            <a:r>
              <a:rPr lang="en-US" sz="2200" b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space to set apart an area where people can gather in comfort on Feather sofas.</a:t>
            </a:r>
          </a:p>
          <a:p>
            <a:endParaRPr lang="en-US" sz="2200" b="0" baseline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en-US" sz="2200" b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Workware technology offers digital display for presenting information.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6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Tactical performance</a:t>
            </a:r>
            <a:r>
              <a:rPr lang="en-US" sz="2200" b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spaces enable execution </a:t>
            </a:r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of work tasks with clearly defined objectives. </a:t>
            </a: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Retreats offer a</a:t>
            </a:r>
            <a:r>
              <a:rPr lang="en-US" sz="2200" b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level of visual and acoustical privacy to help people focus on their work.</a:t>
            </a:r>
            <a:endParaRPr lang="en-US" dirty="0" smtClean="0"/>
          </a:p>
          <a:p>
            <a:endParaRPr lang="en-US" sz="2200" b="1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30668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Strategic thinking spaces enable problem solving through brainstorming or negotiation.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Booths</a:t>
            </a:r>
            <a:r>
              <a:rPr lang="en-US" baseline="0" dirty="0" smtClean="0"/>
              <a:t> support face-to-face interaction and Workware technology provides opportunities for displaying information.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3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Social</a:t>
            </a:r>
            <a:r>
              <a:rPr lang="en-US" sz="2200" b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spaces are designed for</a:t>
            </a:r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interacting informally</a:t>
            </a:r>
            <a:r>
              <a:rPr lang="en-US" sz="2200" b="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and support anything from small group conversations to </a:t>
            </a:r>
            <a:r>
              <a:rPr lang="en-US" sz="2200" b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receptions and team-building events.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Openest elements</a:t>
            </a:r>
            <a:r>
              <a:rPr lang="en-US" baseline="0" dirty="0" smtClean="0"/>
              <a:t> such as </a:t>
            </a:r>
            <a:r>
              <a:rPr lang="en-US" dirty="0" smtClean="0"/>
              <a:t>Chick poufs, Feather sofas, and Sprig tables</a:t>
            </a:r>
            <a:r>
              <a:rPr lang="en-US" baseline="0" dirty="0" smtClean="0"/>
              <a:t> </a:t>
            </a:r>
            <a:r>
              <a:rPr lang="en-US" dirty="0" smtClean="0"/>
              <a:t>can be easily configured to</a:t>
            </a:r>
            <a:r>
              <a:rPr lang="en-US" baseline="0" dirty="0" smtClean="0"/>
              <a:t> accommodate</a:t>
            </a:r>
            <a:r>
              <a:rPr lang="en-US" dirty="0" smtClean="0"/>
              <a:t> social settings</a:t>
            </a:r>
            <a:r>
              <a:rPr lang="en-US" sz="2200" b="0" i="0" u="none" strike="noStrike" baseline="0" dirty="0" smtClean="0">
                <a:latin typeface="Lucida Grande"/>
                <a:ea typeface="Lucida Grande"/>
                <a:cs typeface="Lucida Grande"/>
                <a:sym typeface="Lucida Grande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3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Openest collection is an adaptable solution that responds to the ever-evolving nature of work, enticing people to come into the office while making the most of your floorplate.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43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Unassigned spaces are ideal</a:t>
            </a:r>
            <a:r>
              <a:rPr lang="en-US" baseline="0" dirty="0" smtClean="0"/>
              <a:t> for mobile workers, consultants, and other guests who need a place to work temporarily.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Openest desks with Plume screens give them a semi-private worksurface and the accessibility they need to collaborate with business partners.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81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Plume screens and a</a:t>
            </a:r>
            <a:r>
              <a:rPr lang="en-US" baseline="0" dirty="0" smtClean="0"/>
              <a:t> Workware easel create space division for groups who need a space for meetings and collaboration.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23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[Designer audience]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Inspired by Patricia Urquiola’s passion to create new experiences for people, Openest elements present visual and tactile softness through its simple, graceful pieces.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Patricia Urquiola, designer and architect, was born in Oviedo, Spain. </a:t>
            </a:r>
          </a:p>
          <a:p>
            <a:endParaRPr lang="en-US" sz="220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She now lives and works in Milan where she runs Studio Urquiola. </a:t>
            </a:r>
          </a:p>
          <a:p>
            <a:endParaRPr lang="en-US" sz="220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Her work is widely known to be playful and poetic, yet pragmatic and functional, a creative combination that is the magic behind her designs.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8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With Openest you can give people variety and choice in where they work while demonstrating you care about their workplace needs.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Utilize space to accommodate a variety of workstyles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Enable collaboration -&gt; leads to innovation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Improve employee engagement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Attract/retain talent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Reinforce your organizational culture and brand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5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In recent years there has been a steady shift away from independent, heads-down work toward more collaborative, team-based activities. 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But people still need spaces where they can to focus. 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They can work anywhere, anytime, so providing a variety of spaces that are enticing, comfortable, and relaxing encourage workers to spend time in the office where they can engage with coworkers.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4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Openest offers a variety of elements that work together or alone to create a variety of spaces and give people choice in where they work.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Poufs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Tables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Sofas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Screens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Accessories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Retreats: Booths and Desks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Openest is known for its characteristics that draw people in: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Visible or open but not distracting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Appropriate workspace for multiple workstyles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Flexible furniture to move as needed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Comfortable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Collaborative and focus spaces in one area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Legible spaces that people can easily understand and navigate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Technology and power available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Tactical trends: </a:t>
            </a:r>
          </a:p>
          <a:p>
            <a:pPr marL="0" lvl="0" indent="0">
              <a:buFont typeface="+mj-lt"/>
              <a:buNone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	Cozy</a:t>
            </a:r>
          </a:p>
          <a:p>
            <a:pPr marL="0" lvl="6" indent="0">
              <a:buFont typeface="Arial" charset="0"/>
              <a:buNone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	Relaxed</a:t>
            </a:r>
          </a:p>
          <a:p>
            <a:pPr marL="0" lvl="6" indent="0">
              <a:buFont typeface="Arial" charset="0"/>
              <a:buNone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	Warm</a:t>
            </a:r>
          </a:p>
          <a:p>
            <a:pPr marL="0" lvl="6" indent="0">
              <a:buFont typeface="Arial" charset="0"/>
              <a:buNone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	Residential feel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3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Feather sofas and Chick poufs offer approachable comfort that adapts to people’s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8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Plume screens made from familiar textiles </a:t>
            </a:r>
            <a:r>
              <a:rPr lang="en-US" sz="2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provide soft elements for dividing space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0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Retreats—either booths or desks—provide private spaces for thinking, research, focused work, and strategic conversations.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Clear of personal items – ready for next occupant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Designed for self-regulating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Communicate intended uses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Semi-private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Short-term occupancy – 30 minutes to 2 hours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Limited technology – power and data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0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Sprig tables accompany seating elements where surfaces are needed.</a:t>
            </a:r>
          </a:p>
          <a:p>
            <a:endParaRPr lang="en-US" dirty="0" smtClean="0"/>
          </a:p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Accessories include:</a:t>
            </a:r>
          </a:p>
          <a:p>
            <a:pPr marL="342900" marR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Soft storage</a:t>
            </a:r>
          </a:p>
          <a:p>
            <a:pPr marL="342900" marR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Coat hook</a:t>
            </a:r>
          </a:p>
          <a:p>
            <a:pPr marL="342900" marR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Square or rectangle pillow</a:t>
            </a:r>
          </a:p>
          <a:p>
            <a:pPr marL="342900" marR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Hideaway power</a:t>
            </a:r>
          </a:p>
          <a:p>
            <a:pPr marL="342900" marR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Bezel Power Module</a:t>
            </a:r>
          </a:p>
          <a:p>
            <a:pPr marL="342900" marR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Bezel USB Module</a:t>
            </a:r>
          </a:p>
          <a:p>
            <a:pPr marL="342900" marR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baseline="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Height-adjustable table</a:t>
            </a:r>
          </a:p>
          <a:p>
            <a:pPr marL="342900" marR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20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Always approachable and inherently comfortable, Openest provides a welcome change of scenery—perfect for creative collaboration or a quiet moment alone.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9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94" y="1828800"/>
            <a:ext cx="11580813" cy="6769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" name="dropped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629107" y="8877300"/>
            <a:ext cx="1663700" cy="16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1994" y="1155700"/>
            <a:ext cx="11580813" cy="7442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dropped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629107" y="8877300"/>
            <a:ext cx="1663700" cy="16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24277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/>
          <p:nvPr userDrawn="1"/>
        </p:nvSpPr>
        <p:spPr>
          <a:xfrm>
            <a:off x="698500" y="712381"/>
            <a:ext cx="11594307" cy="7885519"/>
          </a:xfrm>
          <a:prstGeom prst="rect">
            <a:avLst/>
          </a:prstGeom>
          <a:solidFill>
            <a:srgbClr val="D93B4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5" name="dropped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629107" y="8877300"/>
            <a:ext cx="1663700" cy="16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33911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94" y="1828800"/>
            <a:ext cx="11580813" cy="6769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319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</p:sldLayoutIdLst>
  <p:transition spd="med"/>
  <p:txStyles>
    <p:titleStyle>
      <a:lvl1pPr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1pPr>
      <a:lvl2pPr indent="228600"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2pPr>
      <a:lvl3pPr indent="457200"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3pPr>
      <a:lvl4pPr indent="685800"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4pPr>
      <a:lvl5pPr indent="914400"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5pPr>
      <a:lvl6pPr indent="1143000"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6pPr>
      <a:lvl7pPr indent="1371600"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7pPr>
      <a:lvl8pPr indent="1600200"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8pPr>
      <a:lvl9pPr indent="1828800" defTabSz="584200">
        <a:defRPr sz="8400"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9pPr>
    </p:titleStyle>
    <p:bodyStyle>
      <a:lvl1pPr marL="5624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1pPr>
      <a:lvl2pPr marL="10069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2pPr>
      <a:lvl3pPr marL="14514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3pPr>
      <a:lvl4pPr marL="18959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4pPr>
      <a:lvl5pPr marL="23404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5pPr>
      <a:lvl6pPr marL="26960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6pPr>
      <a:lvl7pPr marL="30516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7pPr>
      <a:lvl8pPr marL="34072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8pPr>
      <a:lvl9pPr marL="3762828" indent="-244928" defTabSz="584200">
        <a:spcBef>
          <a:spcPts val="2400"/>
        </a:spcBef>
        <a:buSzPct val="171000"/>
        <a:buChar char="•"/>
        <a:defRPr>
          <a:solidFill>
            <a:srgbClr val="D93B44"/>
          </a:solidFill>
          <a:latin typeface="+mn-lt"/>
          <a:ea typeface="+mn-ea"/>
          <a:cs typeface="+mn-cs"/>
          <a:sym typeface="Franklin Gothic Book"/>
        </a:defRPr>
      </a:lvl9pPr>
    </p:bodyStyle>
    <p:otherStyle>
      <a:lvl1pPr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1pPr>
      <a:lvl2pPr indent="228600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2pPr>
      <a:lvl3pPr indent="457200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3pPr>
      <a:lvl4pPr indent="685800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4pPr>
      <a:lvl5pPr indent="914400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5pPr>
      <a:lvl6pPr indent="1143000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6pPr>
      <a:lvl7pPr indent="1371600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7pPr>
      <a:lvl8pPr indent="1600200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8pPr>
      <a:lvl9pPr indent="1828800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8870" r="-113" b="-1"/>
          <a:stretch/>
        </p:blipFill>
        <p:spPr>
          <a:xfrm>
            <a:off x="711994" y="1828800"/>
            <a:ext cx="11581983" cy="67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11994" y="731520"/>
            <a:ext cx="11580813" cy="1097280"/>
          </a:xfrm>
          <a:prstGeom prst="rect">
            <a:avLst/>
          </a:prstGeom>
          <a:solidFill>
            <a:srgbClr val="D2D3D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16"/>
          <p:cNvSpPr/>
          <p:nvPr/>
        </p:nvSpPr>
        <p:spPr>
          <a:xfrm>
            <a:off x="1212850" y="1011260"/>
            <a:ext cx="52895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</a:rPr>
              <a:t>OPENEST™ COLLECTION</a:t>
            </a:r>
            <a:endParaRPr sz="3500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17200" y="8877300"/>
            <a:ext cx="1663700" cy="16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6253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COLLABORATIVE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21929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VARIETY AND CHOICE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hape 18"/>
          <p:cNvSpPr/>
          <p:nvPr/>
        </p:nvSpPr>
        <p:spPr>
          <a:xfrm>
            <a:off x="6974959" y="1093443"/>
            <a:ext cx="5317848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Lounge elements, desking, mobile or wireless technology, and accessories enable a variety of collaborative activities.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29"/>
          <a:stretch>
            <a:fillRect/>
          </a:stretch>
        </p:blipFill>
        <p:spPr>
          <a:xfrm>
            <a:off x="711994" y="1840992"/>
            <a:ext cx="11580813" cy="6769100"/>
          </a:xfrm>
        </p:spPr>
      </p:pic>
    </p:spTree>
    <p:extLst>
      <p:ext uri="{BB962C8B-B14F-4D97-AF65-F5344CB8AC3E}">
        <p14:creationId xmlns:p14="http://schemas.microsoft.com/office/powerpoint/2010/main" val="604672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COLLABORATIVE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hape 19"/>
          <p:cNvSpPr/>
          <p:nvPr/>
        </p:nvSpPr>
        <p:spPr>
          <a:xfrm>
            <a:off x="670694" y="768350"/>
            <a:ext cx="21929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VARIETY AND CHOICE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126886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62" b="6162"/>
          <a:stretch>
            <a:fillRect/>
          </a:stretch>
        </p:blipFill>
        <p:spPr>
          <a:xfrm>
            <a:off x="670694" y="1840992"/>
            <a:ext cx="11580813" cy="6769100"/>
          </a:xfrm>
          <a:prstGeom prst="rect">
            <a:avLst/>
          </a:prstGeom>
        </p:spPr>
      </p:pic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TOUCHDOWN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21929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VARIETY AND CHOICE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hape 18"/>
          <p:cNvSpPr/>
          <p:nvPr/>
        </p:nvSpPr>
        <p:spPr>
          <a:xfrm>
            <a:off x="8153399" y="1093443"/>
            <a:ext cx="4139407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These same elements support quiet activities and private interactions in touchdown spaces.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83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TOUCHDOWN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hape 19"/>
          <p:cNvSpPr/>
          <p:nvPr/>
        </p:nvSpPr>
        <p:spPr>
          <a:xfrm>
            <a:off x="670694" y="768350"/>
            <a:ext cx="21929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VARIETY AND CHOICE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3371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EASY RECONFIGURATION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21929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VARIETY AND CHOICE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Shape 18"/>
          <p:cNvSpPr/>
          <p:nvPr/>
        </p:nvSpPr>
        <p:spPr>
          <a:xfrm>
            <a:off x="6634091" y="1093443"/>
            <a:ext cx="5658716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414241"/>
                </a:solidFill>
                <a:latin typeface="Trebuchet MS" panose="020B0603020202020204" pitchFamily="34" charset="0"/>
              </a:rPr>
              <a:t>Openest offers the </a:t>
            </a: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flexibility organizations require to adapt to changing needs so you can future proof your facility.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30" y="1971358"/>
            <a:ext cx="8406010" cy="3574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004" y="5545863"/>
            <a:ext cx="5483806" cy="3485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10659">
            <a:off x="6825858" y="4980566"/>
            <a:ext cx="5362472" cy="33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0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"/>
          <p:cNvSpPr/>
          <p:nvPr/>
        </p:nvSpPr>
        <p:spPr>
          <a:xfrm>
            <a:off x="1244601" y="1566234"/>
            <a:ext cx="10337800" cy="456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3600" b="1" spc="-36" dirty="0" smtClean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Myriad Pro Light"/>
              </a:rPr>
              <a:t>MIX AND MATCH</a:t>
            </a:r>
          </a:p>
          <a:p>
            <a:pPr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3600" spc="-36" dirty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Lucida Grande"/>
              </a:rPr>
              <a:t>Each Openest piece can stand beautifully on its </a:t>
            </a:r>
            <a:r>
              <a:rPr lang="en-US" sz="3600" spc="-150" dirty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Lucida Grande"/>
              </a:rPr>
              <a:t>own or integrate with other pieces in the </a:t>
            </a:r>
            <a:r>
              <a:rPr lang="en-US" sz="3600" spc="-36" dirty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Lucida Grande"/>
              </a:rPr>
              <a:t>collection to support today’s changing business needs. </a:t>
            </a:r>
            <a:endParaRPr lang="en-US" sz="3600" spc="-36" dirty="0">
              <a:solidFill>
                <a:srgbClr val="FFFFFF"/>
              </a:solidFill>
              <a:latin typeface="Trebuchet MS" panose="020B0603020202020204" pitchFamily="34" charset="0"/>
              <a:ea typeface="Myriad Pro Light"/>
              <a:cs typeface="Myriad Pro Light"/>
            </a:endParaRPr>
          </a:p>
          <a:p>
            <a:pPr lvl="0"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endParaRPr sz="3600" b="1" spc="-36" dirty="0">
              <a:solidFill>
                <a:srgbClr val="FFFFFF"/>
              </a:solidFill>
              <a:latin typeface="Trebuchet MS" panose="020B0603020202020204" pitchFamily="34" charset="0"/>
              <a:ea typeface="Myriad Pro Light"/>
              <a:cs typeface="Myriad Pro Light"/>
              <a:sym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12084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PRESENTATION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46033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APPLICATIONS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5751" r="12524" b="15508"/>
          <a:stretch/>
        </p:blipFill>
        <p:spPr>
          <a:xfrm>
            <a:off x="711994" y="1828800"/>
            <a:ext cx="11580813" cy="6769100"/>
          </a:xfrm>
        </p:spPr>
      </p:pic>
    </p:spTree>
    <p:extLst>
      <p:ext uri="{BB962C8B-B14F-4D97-AF65-F5344CB8AC3E}">
        <p14:creationId xmlns:p14="http://schemas.microsoft.com/office/powerpoint/2010/main" val="725407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TACTICAL PERFORMANCE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46033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APPLICATIONS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10874" r="3338" b="9285"/>
          <a:stretch/>
        </p:blipFill>
        <p:spPr/>
      </p:pic>
    </p:spTree>
    <p:extLst>
      <p:ext uri="{BB962C8B-B14F-4D97-AF65-F5344CB8AC3E}">
        <p14:creationId xmlns:p14="http://schemas.microsoft.com/office/powerpoint/2010/main" val="1606783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STRATEGIC THINKING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46033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APPLICATIONS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785841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SOCIAL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46033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APPLICATIONS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725865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/>
          <p:nvPr/>
        </p:nvSpPr>
        <p:spPr>
          <a:xfrm>
            <a:off x="1244601" y="1566234"/>
            <a:ext cx="10337800" cy="436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3600" b="1" spc="-36" dirty="0" smtClean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Myriad Pro Light"/>
              </a:rPr>
              <a:t>DRAW PEOPLE IN</a:t>
            </a:r>
          </a:p>
          <a:p>
            <a:pPr lvl="0"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3600" spc="-36" dirty="0" smtClean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Myriad Pro Light"/>
              </a:rPr>
              <a:t>Openest collection is an adaptable solution that responds to the ever-evolving nature of work, enticing people to come into the office while making the most of your floorplate.</a:t>
            </a:r>
            <a:endParaRPr sz="3600" spc="-36" dirty="0">
              <a:solidFill>
                <a:srgbClr val="FFFFFF"/>
              </a:solidFill>
              <a:latin typeface="Trebuchet MS" panose="020B0603020202020204" pitchFamily="34" charset="0"/>
              <a:ea typeface="Myriad Pro Light"/>
              <a:cs typeface="Myriad Pro Light"/>
              <a:sym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13825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UNASSIGNED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46033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APPLICATIONS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52282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SEMI-PRIVATE CONFERENCE SPACES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46033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APPLICATIONS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572785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PATRICIA URQUIOLA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00027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D93B44"/>
                </a:solidFill>
                <a:latin typeface="Trebuchet MS" panose="020B0603020202020204" pitchFamily="34" charset="0"/>
              </a:rPr>
              <a:t>DESIGNER</a:t>
            </a:r>
            <a:endParaRPr dirty="0">
              <a:solidFill>
                <a:srgbClr val="D93B4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hape 18"/>
          <p:cNvSpPr/>
          <p:nvPr/>
        </p:nvSpPr>
        <p:spPr>
          <a:xfrm>
            <a:off x="5316279" y="1093443"/>
            <a:ext cx="6976528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Inspired by Patricia Urquiola’s passion to create new experiences for people, Openest elements present visual and tactile softness through its simple, graceful pieces.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93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/>
          <p:nvPr/>
        </p:nvSpPr>
        <p:spPr>
          <a:xfrm>
            <a:off x="1244601" y="1566234"/>
            <a:ext cx="10337800" cy="456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3600" b="1" spc="-36" dirty="0" smtClean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Myriad Pro Light"/>
              </a:rPr>
              <a:t>SUPPORT PEOPLE AT WORK</a:t>
            </a:r>
          </a:p>
          <a:p>
            <a:pPr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3600" spc="-36" dirty="0" smtClean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Lucida Grande"/>
              </a:rPr>
              <a:t>With Openest you can give people variety and choice in where to work, and demonstrate you care about their needs at work.</a:t>
            </a:r>
          </a:p>
          <a:p>
            <a:pPr lvl="0"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endParaRPr lang="en-US" sz="3600" b="1" spc="-36" dirty="0" smtClean="0">
              <a:solidFill>
                <a:srgbClr val="FFFFFF"/>
              </a:solidFill>
              <a:latin typeface="Trebuchet MS" panose="020B0603020202020204" pitchFamily="34" charset="0"/>
              <a:ea typeface="Myriad Pro Light"/>
              <a:cs typeface="Myriad Pro Light"/>
              <a:sym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21067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/>
          <p:nvPr/>
        </p:nvSpPr>
        <p:spPr>
          <a:xfrm>
            <a:off x="0" y="1"/>
            <a:ext cx="13004800" cy="9753599"/>
          </a:xfrm>
          <a:prstGeom prst="rect">
            <a:avLst/>
          </a:prstGeom>
          <a:solidFill>
            <a:srgbClr val="D93B4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058" y="4484376"/>
            <a:ext cx="7813748" cy="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"/>
          <p:cNvSpPr/>
          <p:nvPr/>
        </p:nvSpPr>
        <p:spPr>
          <a:xfrm>
            <a:off x="673100" y="1011260"/>
            <a:ext cx="44799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VARIETY AND CHOICE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0708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D93B44"/>
                </a:solidFill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10" name="Shape 18"/>
          <p:cNvSpPr/>
          <p:nvPr/>
        </p:nvSpPr>
        <p:spPr>
          <a:xfrm>
            <a:off x="5263116" y="1093443"/>
            <a:ext cx="7029691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/>
              <a:t>People can </a:t>
            </a:r>
            <a:r>
              <a:rPr lang="en-US" sz="1400" dirty="0"/>
              <a:t>work anywhere, anytime. Providing a variety of enticing, comfortable, and </a:t>
            </a:r>
            <a:endParaRPr lang="en-US" sz="1400" dirty="0" smtClean="0"/>
          </a:p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/>
              <a:t>relaxing </a:t>
            </a:r>
            <a:r>
              <a:rPr lang="en-US" sz="1400" dirty="0"/>
              <a:t>spaces encourages workers to come in and engage with coworkers.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2253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"/>
          <p:cNvSpPr/>
          <p:nvPr/>
        </p:nvSpPr>
        <p:spPr>
          <a:xfrm>
            <a:off x="673100" y="1011260"/>
            <a:ext cx="44799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STATEMENT OF LINE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0708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D93B44"/>
                </a:solidFill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10" name="Shape 18"/>
          <p:cNvSpPr/>
          <p:nvPr/>
        </p:nvSpPr>
        <p:spPr>
          <a:xfrm>
            <a:off x="6634091" y="1106716"/>
            <a:ext cx="5658716" cy="422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Openest offers a variety of elements that work together or alone to create a variety of spaces and give people choice in where they work.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11802" r="1249" b="10365"/>
          <a:stretch/>
        </p:blipFill>
        <p:spPr>
          <a:xfrm>
            <a:off x="711994" y="1828799"/>
            <a:ext cx="11580813" cy="6993467"/>
          </a:xfrm>
        </p:spPr>
      </p:pic>
    </p:spTree>
    <p:extLst>
      <p:ext uri="{BB962C8B-B14F-4D97-AF65-F5344CB8AC3E}">
        <p14:creationId xmlns:p14="http://schemas.microsoft.com/office/powerpoint/2010/main" val="2091972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SEATING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Shape 19"/>
          <p:cNvSpPr/>
          <p:nvPr/>
        </p:nvSpPr>
        <p:spPr>
          <a:xfrm>
            <a:off x="670694" y="768350"/>
            <a:ext cx="10708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D93B44"/>
                </a:solidFill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14" name="Shape 18"/>
          <p:cNvSpPr/>
          <p:nvPr/>
        </p:nvSpPr>
        <p:spPr>
          <a:xfrm>
            <a:off x="7886699" y="1093443"/>
            <a:ext cx="4406107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Feather sofas and Chick poufs offer approachable comfort that adapts to people’s needs. 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562257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SPACE DIVISION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0708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D93B44"/>
                </a:solidFill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8" name="Shape 18"/>
          <p:cNvSpPr/>
          <p:nvPr/>
        </p:nvSpPr>
        <p:spPr>
          <a:xfrm>
            <a:off x="8864599" y="1093443"/>
            <a:ext cx="3428207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Plume screens made from familiar textiles provide soft elements for dividing space.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8746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RETREATS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0708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D93B44"/>
                </a:solidFill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8" name="Shape 18"/>
          <p:cNvSpPr/>
          <p:nvPr/>
        </p:nvSpPr>
        <p:spPr>
          <a:xfrm>
            <a:off x="7474687" y="1093443"/>
            <a:ext cx="4818119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Booths and desks provide private spaces for thinking, research, focused work, and strategic conversations.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80653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>
            <a:off x="673100" y="1011260"/>
            <a:ext cx="7213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4142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latin typeface="Trebuchet MS" panose="020B0603020202020204" pitchFamily="34" charset="0"/>
              </a:rPr>
              <a:t>TABLES AND ACCESSORIES</a:t>
            </a:r>
            <a:endParaRPr sz="35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hape 19"/>
          <p:cNvSpPr/>
          <p:nvPr/>
        </p:nvSpPr>
        <p:spPr>
          <a:xfrm>
            <a:off x="670694" y="768350"/>
            <a:ext cx="10708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D93B44"/>
                </a:solidFill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8" name="Shape 18"/>
          <p:cNvSpPr/>
          <p:nvPr/>
        </p:nvSpPr>
        <p:spPr>
          <a:xfrm>
            <a:off x="6889898" y="1103860"/>
            <a:ext cx="5402909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r" defTabSz="457200">
              <a:lnSpc>
                <a:spcPts val="1700"/>
              </a:lnSpc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414241"/>
                </a:solidFill>
                <a:latin typeface="Trebuchet MS" panose="020B0603020202020204" pitchFamily="34" charset="0"/>
              </a:rPr>
              <a:t>Sprig tables accompany seating elements where surfaces are needed. Accessories support a variety of workstyles.</a:t>
            </a:r>
            <a:endParaRPr lang="en-US" sz="1400" dirty="0">
              <a:solidFill>
                <a:srgbClr val="41424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55771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/>
          <p:nvPr/>
        </p:nvSpPr>
        <p:spPr>
          <a:xfrm>
            <a:off x="1244600" y="1566234"/>
            <a:ext cx="10802087" cy="269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3600" b="1" spc="-36" dirty="0" smtClean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Myriad Pro Light"/>
              </a:rPr>
              <a:t>APPROACHABLE AND COMFORTABLE</a:t>
            </a:r>
            <a:endParaRPr lang="en-US" sz="3600" b="1" spc="-36" dirty="0">
              <a:solidFill>
                <a:srgbClr val="FFFFFF"/>
              </a:solidFill>
              <a:latin typeface="Trebuchet MS" panose="020B0603020202020204" pitchFamily="34" charset="0"/>
              <a:ea typeface="Myriad Pro Light"/>
              <a:cs typeface="Myriad Pro Light"/>
              <a:sym typeface="Myriad Pro Light"/>
            </a:endParaRPr>
          </a:p>
          <a:p>
            <a:pPr lvl="0" defTabSz="457200">
              <a:lnSpc>
                <a:spcPct val="150000"/>
              </a:lnSpc>
              <a:spcBef>
                <a:spcPts val="1600"/>
              </a:spcBef>
              <a:tabLst>
                <a:tab pos="127000" algn="l"/>
              </a:tabLst>
              <a:defRPr>
                <a:solidFill>
                  <a:srgbClr val="000000"/>
                </a:solidFill>
              </a:defRPr>
            </a:pPr>
            <a:r>
              <a:rPr lang="en-US" sz="3600" spc="-36" dirty="0" smtClean="0">
                <a:solidFill>
                  <a:srgbClr val="FFFFFF"/>
                </a:solidFill>
                <a:latin typeface="Trebuchet MS" panose="020B0603020202020204" pitchFamily="34" charset="0"/>
                <a:ea typeface="Myriad Pro Light"/>
                <a:cs typeface="Myriad Pro Light"/>
                <a:sym typeface="Myriad Pro Light"/>
              </a:rPr>
              <a:t>Openest gives people variety and choice in collaborative settings or quiet spaces to work alone.</a:t>
            </a:r>
          </a:p>
        </p:txBody>
      </p:sp>
    </p:spTree>
    <p:extLst>
      <p:ext uri="{BB962C8B-B14F-4D97-AF65-F5344CB8AC3E}">
        <p14:creationId xmlns:p14="http://schemas.microsoft.com/office/powerpoint/2010/main" val="543293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D93B4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Book"/>
        <a:ea typeface="Franklin Gothic Book"/>
        <a:cs typeface="Franklin Gothic Book"/>
      </a:majorFont>
      <a:minorFont>
        <a:latin typeface="Franklin Gothic Book"/>
        <a:ea typeface="Franklin Gothic Book"/>
        <a:cs typeface="Franklin Gothic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D93B44"/>
            </a:solidFill>
            <a:effectLst/>
            <a:uFillTx/>
            <a:latin typeface="+mn-lt"/>
            <a:ea typeface="+mn-ea"/>
            <a:cs typeface="+mn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Book"/>
        <a:ea typeface="Franklin Gothic Book"/>
        <a:cs typeface="Franklin Gothic Book"/>
      </a:majorFont>
      <a:minorFont>
        <a:latin typeface="Franklin Gothic Book"/>
        <a:ea typeface="Franklin Gothic Book"/>
        <a:cs typeface="Franklin Gothic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D93B44"/>
            </a:solidFill>
            <a:effectLst/>
            <a:uFillTx/>
            <a:latin typeface="+mn-lt"/>
            <a:ea typeface="+mn-ea"/>
            <a:cs typeface="+mn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998</Words>
  <Application>Microsoft Macintosh PowerPoint</Application>
  <PresentationFormat>Custom</PresentationFormat>
  <Paragraphs>165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Franklin Gothic Book</vt:lpstr>
      <vt:lpstr>Gill Sans</vt:lpstr>
      <vt:lpstr>Lucida Grande</vt:lpstr>
      <vt:lpstr>Myriad Pro Light</vt:lpstr>
      <vt:lpstr>Trebuchet MS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PublicUser</dc:creator>
  <cp:lastModifiedBy>Marcia Davis</cp:lastModifiedBy>
  <cp:revision>81</cp:revision>
  <dcterms:modified xsi:type="dcterms:W3CDTF">2016-07-01T15:04:09Z</dcterms:modified>
</cp:coreProperties>
</file>