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922" r:id="rId2"/>
  </p:sldMasterIdLst>
  <p:notesMasterIdLst>
    <p:notesMasterId r:id="rId23"/>
  </p:notesMasterIdLst>
  <p:sldIdLst>
    <p:sldId id="256" r:id="rId3"/>
    <p:sldId id="313" r:id="rId4"/>
    <p:sldId id="307" r:id="rId5"/>
    <p:sldId id="308" r:id="rId6"/>
    <p:sldId id="309" r:id="rId7"/>
    <p:sldId id="310" r:id="rId8"/>
    <p:sldId id="311" r:id="rId9"/>
    <p:sldId id="312" r:id="rId10"/>
    <p:sldId id="316" r:id="rId11"/>
    <p:sldId id="317" r:id="rId12"/>
    <p:sldId id="319" r:id="rId13"/>
    <p:sldId id="314" r:id="rId14"/>
    <p:sldId id="259" r:id="rId15"/>
    <p:sldId id="260" r:id="rId16"/>
    <p:sldId id="299" r:id="rId17"/>
    <p:sldId id="300" r:id="rId18"/>
    <p:sldId id="305" r:id="rId19"/>
    <p:sldId id="321" r:id="rId20"/>
    <p:sldId id="320" r:id="rId21"/>
    <p:sldId id="296" r:id="rId22"/>
  </p:sldIdLst>
  <p:sldSz cx="9144000" cy="6858000" type="screen4x3"/>
  <p:notesSz cx="7086600" cy="9359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orient="horz" pos="1728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orient="horz" pos="3456">
          <p15:clr>
            <a:srgbClr val="A4A3A4"/>
          </p15:clr>
        </p15:guide>
        <p15:guide id="5" orient="horz" pos="1104">
          <p15:clr>
            <a:srgbClr val="A4A3A4"/>
          </p15:clr>
        </p15:guide>
        <p15:guide id="6" orient="horz" pos="3792">
          <p15:clr>
            <a:srgbClr val="A4A3A4"/>
          </p15:clr>
        </p15:guide>
        <p15:guide id="7" pos="2880">
          <p15:clr>
            <a:srgbClr val="A4A3A4"/>
          </p15:clr>
        </p15:guide>
        <p15:guide id="8" pos="1920">
          <p15:clr>
            <a:srgbClr val="A4A3A4"/>
          </p15:clr>
        </p15:guide>
        <p15:guide id="9" pos="960" userDrawn="1">
          <p15:clr>
            <a:srgbClr val="A4A3A4"/>
          </p15:clr>
        </p15:guide>
        <p15:guide id="10" pos="3840">
          <p15:clr>
            <a:srgbClr val="A4A3A4"/>
          </p15:clr>
        </p15:guide>
        <p15:guide id="11" pos="4799">
          <p15:clr>
            <a:srgbClr val="A4A3A4"/>
          </p15:clr>
        </p15:guide>
        <p15:guide id="12" pos="4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1242"/>
    <a:srgbClr val="6A737B"/>
    <a:srgbClr val="ADAFB2"/>
    <a:srgbClr val="BA0C39"/>
    <a:srgbClr val="B30838"/>
    <a:srgbClr val="E31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0" autoAdjust="0"/>
    <p:restoredTop sz="87397" autoAdjust="0"/>
  </p:normalViewPr>
  <p:slideViewPr>
    <p:cSldViewPr>
      <p:cViewPr varScale="1">
        <p:scale>
          <a:sx n="49" d="100"/>
          <a:sy n="49" d="100"/>
        </p:scale>
        <p:origin x="1314" y="54"/>
      </p:cViewPr>
      <p:guideLst>
        <p:guide orient="horz" pos="864"/>
        <p:guide orient="horz" pos="1728"/>
        <p:guide orient="horz" pos="2592"/>
        <p:guide orient="horz" pos="3456"/>
        <p:guide orient="horz" pos="1104"/>
        <p:guide orient="horz" pos="3792"/>
        <p:guide pos="2880"/>
        <p:guide pos="1920"/>
        <p:guide pos="960"/>
        <p:guide pos="3840"/>
        <p:guide pos="4799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1675"/>
            <a:ext cx="4679950" cy="350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46588"/>
            <a:ext cx="5197475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15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73" tIns="46986" rIns="93973" bIns="4698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8915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73" tIns="46986" rIns="93973" bIns="469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7BFFEDC-911A-4383-A9BA-0FC3BD5A4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CC5716-947B-4B6C-AABE-759C8655326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CC5716-947B-4B6C-AABE-759C8655326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28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CC5716-947B-4B6C-AABE-759C8655326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01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BFFEDC-911A-4383-A9BA-0FC3BD5A4CF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BFFEDC-911A-4383-A9BA-0FC3BD5A4CF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d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400"/>
            <a:ext cx="7772400" cy="533400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019800"/>
            <a:ext cx="7772400" cy="457200"/>
          </a:xfrm>
        </p:spPr>
        <p:txBody>
          <a:bodyPr/>
          <a:lstStyle>
            <a:lvl1pPr marL="0" indent="0" algn="r">
              <a:buNone/>
              <a:defRPr sz="1400">
                <a:solidFill>
                  <a:srgbClr val="6A737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ADAFB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ADAFB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ADAFB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389AA3FF-8FB7-48EB-87BA-8EAD3BFB1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Haworth_gray graphi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411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3048000" cy="27432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048000" y="1371600"/>
            <a:ext cx="3048000" cy="27432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6096000" y="1371600"/>
            <a:ext cx="3048000" cy="27432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6094413" y="4114800"/>
            <a:ext cx="3048000" cy="27432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3048000" y="4114800"/>
            <a:ext cx="3048000" cy="27432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/>
          </p:nvPr>
        </p:nvSpPr>
        <p:spPr>
          <a:xfrm>
            <a:off x="1587" y="4114800"/>
            <a:ext cx="3048000" cy="27432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B3504-3559-443A-97C3-AE935F662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4572000" cy="4114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4572000" y="1371600"/>
            <a:ext cx="4572000" cy="27432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7618413" y="4114800"/>
            <a:ext cx="1524000" cy="13716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/>
          </p:nvPr>
        </p:nvSpPr>
        <p:spPr>
          <a:xfrm>
            <a:off x="6094413" y="4114800"/>
            <a:ext cx="1524000" cy="13716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7"/>
          </p:nvPr>
        </p:nvSpPr>
        <p:spPr>
          <a:xfrm>
            <a:off x="4570413" y="4114800"/>
            <a:ext cx="1524000" cy="13716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3968F-3565-4CC0-B411-841284A38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2362200" cy="381000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1371600"/>
            <a:ext cx="6096000" cy="4114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85800" y="1981200"/>
            <a:ext cx="2362200" cy="3505201"/>
          </a:xfrm>
        </p:spPr>
        <p:txBody>
          <a:bodyPr/>
          <a:lstStyle>
            <a:lvl1pPr>
              <a:defRPr sz="1800">
                <a:solidFill>
                  <a:srgbClr val="6A737B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FDF1C-91AF-4A19-A6A4-02374C0D0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3200"/>
            <a:ext cx="2362200" cy="381000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6096000" cy="4114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48400" y="3352799"/>
            <a:ext cx="2362200" cy="2133601"/>
          </a:xfrm>
        </p:spPr>
        <p:txBody>
          <a:bodyPr/>
          <a:lstStyle>
            <a:lvl1pPr>
              <a:defRPr sz="1800">
                <a:solidFill>
                  <a:srgbClr val="6A737B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A77FC-370F-4873-A73A-3F65DE315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with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2362200" cy="381000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1371600"/>
            <a:ext cx="3048000" cy="4114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85800" y="1981200"/>
            <a:ext cx="2362200" cy="3505201"/>
          </a:xfrm>
        </p:spPr>
        <p:txBody>
          <a:bodyPr/>
          <a:lstStyle>
            <a:lvl1pPr>
              <a:defRPr sz="1800">
                <a:solidFill>
                  <a:srgbClr val="6A737B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6094413" y="1371600"/>
            <a:ext cx="3048000" cy="4114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93E40-6AD1-431A-88C5-6802C4624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with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3200"/>
            <a:ext cx="2362200" cy="381000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3048000" cy="4114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48400" y="3352799"/>
            <a:ext cx="2362200" cy="2133601"/>
          </a:xfrm>
        </p:spPr>
        <p:txBody>
          <a:bodyPr/>
          <a:lstStyle>
            <a:lvl1pPr>
              <a:defRPr sz="1800">
                <a:solidFill>
                  <a:srgbClr val="6A737B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3048000" y="1371600"/>
            <a:ext cx="3048000" cy="4114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0CAC-A3B9-44F4-A073-799B4BEAD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with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2362200" cy="381000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1371600"/>
            <a:ext cx="3048000" cy="27432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85800" y="1981200"/>
            <a:ext cx="2362200" cy="3505201"/>
          </a:xfrm>
        </p:spPr>
        <p:txBody>
          <a:bodyPr/>
          <a:lstStyle>
            <a:lvl1pPr>
              <a:defRPr sz="1800">
                <a:solidFill>
                  <a:srgbClr val="6A737B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6094413" y="1371600"/>
            <a:ext cx="3048000" cy="27432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6094413" y="4114800"/>
            <a:ext cx="3048000" cy="27432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3048000" y="4114800"/>
            <a:ext cx="3048000" cy="27432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EF861-C09D-4CAB-A128-B29A89361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with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3200"/>
            <a:ext cx="2362200" cy="381000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3048000" cy="27432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48400" y="3352800"/>
            <a:ext cx="2362200" cy="3276601"/>
          </a:xfrm>
        </p:spPr>
        <p:txBody>
          <a:bodyPr/>
          <a:lstStyle>
            <a:lvl1pPr>
              <a:defRPr sz="1800">
                <a:solidFill>
                  <a:srgbClr val="6A737B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3048000" y="1371600"/>
            <a:ext cx="3048000" cy="27432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3048000" y="4114800"/>
            <a:ext cx="3048000" cy="27432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0" y="4114800"/>
            <a:ext cx="3048000" cy="27432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6BC23-20BD-4588-9ED0-026B9F1A8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1371600"/>
            <a:ext cx="3048000" cy="27432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81000" y="4114801"/>
            <a:ext cx="2667000" cy="25146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6094413" y="1371600"/>
            <a:ext cx="3048000" cy="27432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0" y="1371600"/>
            <a:ext cx="3048000" cy="27432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3429000" y="4114800"/>
            <a:ext cx="2667000" cy="25146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8"/>
          </p:nvPr>
        </p:nvSpPr>
        <p:spPr>
          <a:xfrm>
            <a:off x="6477000" y="4114800"/>
            <a:ext cx="2667000" cy="25146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0BE85-2107-46DD-BC7A-6F6770569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3276600"/>
            <a:ext cx="3657600" cy="381000"/>
          </a:xfrm>
        </p:spPr>
        <p:txBody>
          <a:bodyPr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8BA81-5AFB-4BA6-82B0-F23A7C182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Haworth PPT 1_Gray Divid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374648"/>
            <a:ext cx="9144000" cy="41087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d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8800"/>
            <a:ext cx="7772400" cy="3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2895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C0178-25FB-4750-9AA4-5CEB4374D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371600"/>
            <a:ext cx="9144000" cy="4114800"/>
          </a:xfrm>
          <a:prstGeom prst="rect">
            <a:avLst/>
          </a:prstGeom>
          <a:solidFill>
            <a:srgbClr val="D112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3276600"/>
            <a:ext cx="3657600" cy="381000"/>
          </a:xfrm>
        </p:spPr>
        <p:txBody>
          <a:bodyPr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AF935-35AD-4BB6-9A95-E164AC76C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Haworth PPT 2_Red Divid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375332"/>
            <a:ext cx="9144000" cy="41073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d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400"/>
            <a:ext cx="7772400" cy="533400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019800"/>
            <a:ext cx="7772400" cy="457200"/>
          </a:xfrm>
        </p:spPr>
        <p:txBody>
          <a:bodyPr/>
          <a:lstStyle>
            <a:lvl1pPr marL="0" indent="0" algn="r">
              <a:buNone/>
              <a:defRPr sz="1050">
                <a:solidFill>
                  <a:srgbClr val="6A737B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>
                <a:solidFill>
                  <a:srgbClr val="ADAFB2"/>
                </a:solidFill>
                <a:latin typeface="Trebuchet MS" pitchFamily="34" charset="0"/>
              </a:defRPr>
            </a:lvl1pPr>
          </a:lstStyle>
          <a:p>
            <a:fld id="{6D001A46-BA6D-4110-9D3A-AE0518B76316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>
                <a:solidFill>
                  <a:srgbClr val="ADAFB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>
                <a:solidFill>
                  <a:srgbClr val="ADAFB2"/>
                </a:solidFill>
                <a:latin typeface="Trebuchet MS" pitchFamily="34" charset="0"/>
              </a:defRPr>
            </a:lvl1pPr>
          </a:lstStyle>
          <a:p>
            <a:fld id="{50D641F0-F118-4D56-8B93-23EA89BE3A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Haworth_gray graph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4114800"/>
          </a:xfrm>
          <a:prstGeom prst="rect">
            <a:avLst/>
          </a:prstGeom>
        </p:spPr>
      </p:pic>
      <p:pic>
        <p:nvPicPr>
          <p:cNvPr id="8" name="Picture 7" descr="Title-Slid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7023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d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8800"/>
            <a:ext cx="7772400" cy="3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2895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001A46-BA6D-4110-9D3A-AE0518B76316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641F0-F118-4D56-8B93-23EA89BE3A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0" y="1371600"/>
            <a:ext cx="9144000" cy="4114800"/>
          </a:xfrm>
          <a:prstGeom prst="rect">
            <a:avLst/>
          </a:prstGeom>
          <a:solidFill>
            <a:srgbClr val="D112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1371600"/>
            <a:ext cx="9144000" cy="4114800"/>
          </a:xfrm>
          <a:prstGeom prst="rect">
            <a:avLst/>
          </a:prstGeom>
          <a:solidFill>
            <a:srgbClr val="D112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075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 Gray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1371600"/>
            <a:ext cx="9144000" cy="4114800"/>
          </a:xfrm>
          <a:prstGeom prst="rect">
            <a:avLst/>
          </a:prstGeom>
          <a:solidFill>
            <a:srgbClr val="6A737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8800"/>
            <a:ext cx="7772400" cy="3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2895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001A46-BA6D-4110-9D3A-AE0518B76316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641F0-F118-4D56-8B93-23EA89BE3A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7" descr="Section-J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4775"/>
            <a:ext cx="9144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4321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01A46-BA6D-4110-9D3A-AE0518B76316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641F0-F118-4D56-8B93-23EA89BE3A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97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6096000" cy="381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01A46-BA6D-4110-9D3A-AE0518B76316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514476" y="6629400"/>
            <a:ext cx="5419725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629400"/>
            <a:ext cx="685800" cy="228600"/>
          </a:xfrm>
          <a:ln/>
        </p:spPr>
        <p:txBody>
          <a:bodyPr/>
          <a:lstStyle>
            <a:lvl1pPr>
              <a:defRPr/>
            </a:lvl1pPr>
          </a:lstStyle>
          <a:p>
            <a:fld id="{50D641F0-F118-4D56-8B93-23EA89BE3A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7620000" y="914400"/>
            <a:ext cx="15240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8" name="Picture 7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8414" y="6464300"/>
            <a:ext cx="152558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7620000" y="914400"/>
            <a:ext cx="15240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10" name="Picture 9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8414" y="6464300"/>
            <a:ext cx="152558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8507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01A46-BA6D-4110-9D3A-AE0518B76316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641F0-F118-4D56-8B93-23EA89BE3A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01A46-BA6D-4110-9D3A-AE0518B76316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641F0-F118-4D56-8B93-23EA89BE3A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8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A03D4-A9D9-48F4-8431-360F162C6AC0}" type="datetimeFigureOut">
              <a:rPr lang="en-US" smtClean="0"/>
              <a:pPr>
                <a:defRPr/>
              </a:pPr>
              <a:t>7/20/2016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55F39-187F-4D26-9F94-871B64A1EA0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8" descr="foot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99213"/>
            <a:ext cx="9145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608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9144000" cy="54864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01A46-BA6D-4110-9D3A-AE0518B76316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641F0-F118-4D56-8B93-23EA89BE3A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 Gray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1371600"/>
            <a:ext cx="9144000" cy="4114800"/>
          </a:xfrm>
          <a:prstGeom prst="rect">
            <a:avLst/>
          </a:prstGeom>
          <a:solidFill>
            <a:srgbClr val="6A737B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8800"/>
            <a:ext cx="7772400" cy="3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2895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55D4D-D9C0-49BC-B682-D4C0547A6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Crop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9144000" cy="41148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01A46-BA6D-4110-9D3A-AE0518B76316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641F0-F118-4D56-8B93-23EA89BE3A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8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3048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048000" y="1371600"/>
            <a:ext cx="3048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6096000" y="1371600"/>
            <a:ext cx="3048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6094413" y="4114800"/>
            <a:ext cx="3048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3048000" y="4114800"/>
            <a:ext cx="3048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7"/>
          </p:nvPr>
        </p:nvSpPr>
        <p:spPr>
          <a:xfrm>
            <a:off x="1587" y="4114800"/>
            <a:ext cx="3048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01A46-BA6D-4110-9D3A-AE0518B76316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641F0-F118-4D56-8B93-23EA89BE3A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6623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4572000" cy="41148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4572000" y="1371600"/>
            <a:ext cx="4572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7618413" y="4114800"/>
            <a:ext cx="1524000" cy="13716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6"/>
          </p:nvPr>
        </p:nvSpPr>
        <p:spPr>
          <a:xfrm>
            <a:off x="6094413" y="4114800"/>
            <a:ext cx="1524000" cy="13716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7"/>
          </p:nvPr>
        </p:nvSpPr>
        <p:spPr>
          <a:xfrm>
            <a:off x="4570413" y="4114800"/>
            <a:ext cx="1524000" cy="13716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01A46-BA6D-4110-9D3A-AE0518B76316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641F0-F118-4D56-8B93-23EA89BE3A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42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2362200" cy="381000"/>
          </a:xfrm>
        </p:spPr>
        <p:txBody>
          <a:bodyPr anchor="t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1371600"/>
            <a:ext cx="6096000" cy="41148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85800" y="1981202"/>
            <a:ext cx="2362200" cy="3505201"/>
          </a:xfrm>
        </p:spPr>
        <p:txBody>
          <a:bodyPr/>
          <a:lstStyle>
            <a:lvl1pPr>
              <a:defRPr sz="1350">
                <a:solidFill>
                  <a:srgbClr val="6A737B"/>
                </a:solidFill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01A46-BA6D-4110-9D3A-AE0518B76316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641F0-F118-4D56-8B93-23EA89BE3A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530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3200"/>
            <a:ext cx="2362200" cy="381000"/>
          </a:xfrm>
        </p:spPr>
        <p:txBody>
          <a:bodyPr anchor="t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6096000" cy="41148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48400" y="3352801"/>
            <a:ext cx="2362200" cy="2133601"/>
          </a:xfrm>
        </p:spPr>
        <p:txBody>
          <a:bodyPr/>
          <a:lstStyle>
            <a:lvl1pPr>
              <a:defRPr sz="1350">
                <a:solidFill>
                  <a:srgbClr val="6A737B"/>
                </a:solidFill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01A46-BA6D-4110-9D3A-AE0518B76316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641F0-F118-4D56-8B93-23EA89BE3A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3917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 with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2362200" cy="381000"/>
          </a:xfrm>
        </p:spPr>
        <p:txBody>
          <a:bodyPr anchor="t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1371600"/>
            <a:ext cx="3048000" cy="41148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85800" y="1981202"/>
            <a:ext cx="2362200" cy="3505201"/>
          </a:xfrm>
        </p:spPr>
        <p:txBody>
          <a:bodyPr/>
          <a:lstStyle>
            <a:lvl1pPr>
              <a:defRPr sz="1350">
                <a:solidFill>
                  <a:srgbClr val="6A737B"/>
                </a:solidFill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6094413" y="1371600"/>
            <a:ext cx="3048000" cy="41148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01A46-BA6D-4110-9D3A-AE0518B76316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641F0-F118-4D56-8B93-23EA89BE3A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5615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 with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3200"/>
            <a:ext cx="2362200" cy="381000"/>
          </a:xfrm>
        </p:spPr>
        <p:txBody>
          <a:bodyPr anchor="t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3048000" cy="41148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48400" y="3352801"/>
            <a:ext cx="2362200" cy="2133601"/>
          </a:xfrm>
        </p:spPr>
        <p:txBody>
          <a:bodyPr/>
          <a:lstStyle>
            <a:lvl1pPr>
              <a:defRPr sz="1350">
                <a:solidFill>
                  <a:srgbClr val="6A737B"/>
                </a:solidFill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3048000" y="1371600"/>
            <a:ext cx="3048000" cy="41148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01A46-BA6D-4110-9D3A-AE0518B76316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641F0-F118-4D56-8B93-23EA89BE3A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582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 with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2362200" cy="381000"/>
          </a:xfrm>
        </p:spPr>
        <p:txBody>
          <a:bodyPr anchor="t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1371600"/>
            <a:ext cx="3048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85800" y="1981202"/>
            <a:ext cx="2362200" cy="3505201"/>
          </a:xfrm>
        </p:spPr>
        <p:txBody>
          <a:bodyPr/>
          <a:lstStyle>
            <a:lvl1pPr>
              <a:defRPr sz="1350">
                <a:solidFill>
                  <a:srgbClr val="6A737B"/>
                </a:solidFill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6094413" y="1371600"/>
            <a:ext cx="3048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6094413" y="4114800"/>
            <a:ext cx="3048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3048000" y="4114800"/>
            <a:ext cx="3048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01A46-BA6D-4110-9D3A-AE0518B76316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641F0-F118-4D56-8B93-23EA89BE3A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02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 with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3200"/>
            <a:ext cx="2362200" cy="381000"/>
          </a:xfrm>
        </p:spPr>
        <p:txBody>
          <a:bodyPr anchor="t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3048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48400" y="3352802"/>
            <a:ext cx="2362200" cy="3276601"/>
          </a:xfrm>
        </p:spPr>
        <p:txBody>
          <a:bodyPr/>
          <a:lstStyle>
            <a:lvl1pPr>
              <a:defRPr sz="1350">
                <a:solidFill>
                  <a:srgbClr val="6A737B"/>
                </a:solidFill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3048000" y="1371600"/>
            <a:ext cx="3048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3048000" y="4114800"/>
            <a:ext cx="3048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0" y="4114800"/>
            <a:ext cx="3048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01A46-BA6D-4110-9D3A-AE0518B76316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641F0-F118-4D56-8B93-23EA89BE3A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460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1371600"/>
            <a:ext cx="3048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81000" y="4114801"/>
            <a:ext cx="2667000" cy="2514600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6094413" y="1371600"/>
            <a:ext cx="3048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0" y="1371600"/>
            <a:ext cx="3048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3429000" y="4114800"/>
            <a:ext cx="2667000" cy="2514600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/>
          </p:nvPr>
        </p:nvSpPr>
        <p:spPr>
          <a:xfrm>
            <a:off x="6477000" y="4114800"/>
            <a:ext cx="2667000" cy="2514600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01A46-BA6D-4110-9D3A-AE0518B76316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641F0-F118-4D56-8B93-23EA89BE3A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0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34D74-AA6F-4C85-B375-95D7ABBC1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3276600"/>
            <a:ext cx="3657600" cy="381000"/>
          </a:xfrm>
        </p:spPr>
        <p:txBody>
          <a:bodyPr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001A46-BA6D-4110-9D3A-AE0518B76316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641F0-F118-4D56-8B93-23EA89BE3A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aworth PPT 1_Gray Divi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4648"/>
            <a:ext cx="9144000" cy="4108704"/>
          </a:xfrm>
          <a:prstGeom prst="rect">
            <a:avLst/>
          </a:prstGeom>
        </p:spPr>
      </p:pic>
      <p:pic>
        <p:nvPicPr>
          <p:cNvPr id="8" name="Picture 7" descr="Divider-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4775"/>
            <a:ext cx="9144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95334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3276600"/>
            <a:ext cx="3657600" cy="381000"/>
          </a:xfrm>
        </p:spPr>
        <p:txBody>
          <a:bodyPr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001A46-BA6D-4110-9D3A-AE0518B76316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641F0-F118-4D56-8B93-23EA89BE3A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aworth PPT 2_Red Divi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5334"/>
            <a:ext cx="9144000" cy="4107335"/>
          </a:xfrm>
          <a:prstGeom prst="rect">
            <a:avLst/>
          </a:prstGeom>
        </p:spPr>
      </p:pic>
      <p:pic>
        <p:nvPicPr>
          <p:cNvPr id="8" name="Picture 7" descr="Haworth PPT 2_Red Divi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5334"/>
            <a:ext cx="9144000" cy="410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64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9144000" cy="54864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01A46-BA6D-4110-9D3A-AE0518B76316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641F0-F118-4D56-8B93-23EA89BE3A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86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Crop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9144000" cy="41148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01A46-BA6D-4110-9D3A-AE0518B76316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641F0-F118-4D56-8B93-23EA89BE3A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23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6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3048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048000" y="1371600"/>
            <a:ext cx="3048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6096000" y="1371600"/>
            <a:ext cx="3048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6094413" y="4114800"/>
            <a:ext cx="3048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3048000" y="4114800"/>
            <a:ext cx="3048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7"/>
          </p:nvPr>
        </p:nvSpPr>
        <p:spPr>
          <a:xfrm>
            <a:off x="1587" y="4114800"/>
            <a:ext cx="3048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01A46-BA6D-4110-9D3A-AE0518B76316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641F0-F118-4D56-8B93-23EA89BE3A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946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5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4572000" cy="41148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4572000" y="1371600"/>
            <a:ext cx="4572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7618413" y="4114800"/>
            <a:ext cx="1524000" cy="13716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6"/>
          </p:nvPr>
        </p:nvSpPr>
        <p:spPr>
          <a:xfrm>
            <a:off x="6094413" y="4114800"/>
            <a:ext cx="1524000" cy="13716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7"/>
          </p:nvPr>
        </p:nvSpPr>
        <p:spPr>
          <a:xfrm>
            <a:off x="4570413" y="4114800"/>
            <a:ext cx="1524000" cy="13716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01A46-BA6D-4110-9D3A-AE0518B76316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641F0-F118-4D56-8B93-23EA89BE3A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6407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2362200" cy="381000"/>
          </a:xfrm>
        </p:spPr>
        <p:txBody>
          <a:bodyPr anchor="t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1371600"/>
            <a:ext cx="6096000" cy="41148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85800" y="1981202"/>
            <a:ext cx="2362200" cy="3505201"/>
          </a:xfrm>
        </p:spPr>
        <p:txBody>
          <a:bodyPr/>
          <a:lstStyle>
            <a:lvl1pPr>
              <a:defRPr sz="1350">
                <a:solidFill>
                  <a:srgbClr val="6A737B"/>
                </a:solidFill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01A46-BA6D-4110-9D3A-AE0518B76316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641F0-F118-4D56-8B93-23EA89BE3A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617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3200"/>
            <a:ext cx="2362200" cy="381000"/>
          </a:xfrm>
        </p:spPr>
        <p:txBody>
          <a:bodyPr anchor="t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6096000" cy="41148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48400" y="3352801"/>
            <a:ext cx="2362200" cy="2133601"/>
          </a:xfrm>
        </p:spPr>
        <p:txBody>
          <a:bodyPr/>
          <a:lstStyle>
            <a:lvl1pPr>
              <a:defRPr sz="1350">
                <a:solidFill>
                  <a:srgbClr val="6A737B"/>
                </a:solidFill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01A46-BA6D-4110-9D3A-AE0518B76316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641F0-F118-4D56-8B93-23EA89BE3A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0555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Picture with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2362200" cy="381000"/>
          </a:xfrm>
        </p:spPr>
        <p:txBody>
          <a:bodyPr anchor="t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1371600"/>
            <a:ext cx="3048000" cy="41148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85800" y="1981202"/>
            <a:ext cx="2362200" cy="3505201"/>
          </a:xfrm>
        </p:spPr>
        <p:txBody>
          <a:bodyPr/>
          <a:lstStyle>
            <a:lvl1pPr>
              <a:defRPr sz="1350">
                <a:solidFill>
                  <a:srgbClr val="6A737B"/>
                </a:solidFill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6094413" y="1371600"/>
            <a:ext cx="3048000" cy="41148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01A46-BA6D-4110-9D3A-AE0518B76316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641F0-F118-4D56-8B93-23EA89BE3A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38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Picture with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3200"/>
            <a:ext cx="2362200" cy="381000"/>
          </a:xfrm>
        </p:spPr>
        <p:txBody>
          <a:bodyPr anchor="t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3048000" cy="41148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48400" y="3352801"/>
            <a:ext cx="2362200" cy="2133601"/>
          </a:xfrm>
        </p:spPr>
        <p:txBody>
          <a:bodyPr/>
          <a:lstStyle>
            <a:lvl1pPr>
              <a:defRPr sz="1350">
                <a:solidFill>
                  <a:srgbClr val="6A737B"/>
                </a:solidFill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3048000" y="1371600"/>
            <a:ext cx="3048000" cy="41148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01A46-BA6D-4110-9D3A-AE0518B76316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641F0-F118-4D56-8B93-23EA89BE3A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01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8D8F0-5990-4625-B0C2-E0568C2D2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Picture with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2362200" cy="381000"/>
          </a:xfrm>
        </p:spPr>
        <p:txBody>
          <a:bodyPr anchor="t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1371600"/>
            <a:ext cx="3048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85800" y="1981202"/>
            <a:ext cx="2362200" cy="3505201"/>
          </a:xfrm>
        </p:spPr>
        <p:txBody>
          <a:bodyPr/>
          <a:lstStyle>
            <a:lvl1pPr>
              <a:defRPr sz="1350">
                <a:solidFill>
                  <a:srgbClr val="6A737B"/>
                </a:solidFill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6094413" y="1371600"/>
            <a:ext cx="3048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6094413" y="4114800"/>
            <a:ext cx="3048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3048000" y="4114800"/>
            <a:ext cx="3048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01A46-BA6D-4110-9D3A-AE0518B76316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641F0-F118-4D56-8B93-23EA89BE3A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555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Picture with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3200"/>
            <a:ext cx="2362200" cy="381000"/>
          </a:xfrm>
        </p:spPr>
        <p:txBody>
          <a:bodyPr anchor="t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3048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48400" y="3352802"/>
            <a:ext cx="2362200" cy="3276601"/>
          </a:xfrm>
        </p:spPr>
        <p:txBody>
          <a:bodyPr/>
          <a:lstStyle>
            <a:lvl1pPr>
              <a:defRPr sz="1350">
                <a:solidFill>
                  <a:srgbClr val="6A737B"/>
                </a:solidFill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3048000" y="1371600"/>
            <a:ext cx="3048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3048000" y="4114800"/>
            <a:ext cx="3048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0" y="4114800"/>
            <a:ext cx="3048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01A46-BA6D-4110-9D3A-AE0518B76316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641F0-F118-4D56-8B93-23EA89BE3A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3716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1371600"/>
            <a:ext cx="3048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81000" y="4114801"/>
            <a:ext cx="2667000" cy="2514600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6094413" y="1371600"/>
            <a:ext cx="3048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0" y="1371600"/>
            <a:ext cx="3048000" cy="27432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3429000" y="4114800"/>
            <a:ext cx="2667000" cy="2514600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/>
          </p:nvPr>
        </p:nvSpPr>
        <p:spPr>
          <a:xfrm>
            <a:off x="6477000" y="4114800"/>
            <a:ext cx="2667000" cy="2514600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01A46-BA6D-4110-9D3A-AE0518B76316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641F0-F118-4D56-8B93-23EA89BE3A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6364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Brea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Divider-H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4775"/>
            <a:ext cx="9144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3276600"/>
            <a:ext cx="3657600" cy="381000"/>
          </a:xfrm>
        </p:spPr>
        <p:txBody>
          <a:bodyPr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001A46-BA6D-4110-9D3A-AE0518B76316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641F0-F118-4D56-8B93-23EA89BE3A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3352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Brea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aworth PPT 2_Red Divi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5334"/>
            <a:ext cx="9144000" cy="4107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3276600"/>
            <a:ext cx="3657600" cy="381000"/>
          </a:xfrm>
        </p:spPr>
        <p:txBody>
          <a:bodyPr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001A46-BA6D-4110-9D3A-AE0518B76316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641F0-F118-4D56-8B93-23EA89BE3A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258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BD3263D-F3DB-4BA6-90D0-3D4B1E9C845B}" type="slidenum">
              <a:rPr lang="en-US" smtClean="0">
                <a:ea typeface="ＭＳ Ｐゴシック" pitchFamily="-11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592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ictur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9144000" cy="5486400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58DEA80-44C2-4396-AC32-3EC96F7BFCAF}" type="slidenum">
              <a:rPr lang="en-US" smtClean="0">
                <a:ea typeface="ＭＳ Ｐゴシック" pitchFamily="-11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281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icture Crop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9144000" cy="4114800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0858405-41CF-438A-B987-5D859FD66F60}" type="slidenum">
              <a:rPr lang="en-US" smtClean="0">
                <a:ea typeface="ＭＳ Ｐゴシック" pitchFamily="-11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501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6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3048000" cy="2743200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048000" y="1371600"/>
            <a:ext cx="3048000" cy="2743200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6096000" y="1371600"/>
            <a:ext cx="3048000" cy="2743200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6094413" y="4114800"/>
            <a:ext cx="3048000" cy="2743200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3048000" y="4114800"/>
            <a:ext cx="3048000" cy="2743200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7"/>
          </p:nvPr>
        </p:nvSpPr>
        <p:spPr>
          <a:xfrm>
            <a:off x="1587" y="4114800"/>
            <a:ext cx="3048000" cy="2743200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F1B3504-3559-443A-97C3-AE935F662C92}" type="slidenum">
              <a:rPr lang="en-US" smtClean="0">
                <a:ea typeface="ＭＳ Ｐゴシック" pitchFamily="-11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973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4572000" cy="4114800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4572000" y="1371600"/>
            <a:ext cx="4572000" cy="2743200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7618413" y="4114800"/>
            <a:ext cx="1524000" cy="1371600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6"/>
          </p:nvPr>
        </p:nvSpPr>
        <p:spPr>
          <a:xfrm>
            <a:off x="6094413" y="4114800"/>
            <a:ext cx="1524000" cy="1371600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7"/>
          </p:nvPr>
        </p:nvSpPr>
        <p:spPr>
          <a:xfrm>
            <a:off x="4570413" y="4114800"/>
            <a:ext cx="1524000" cy="1371600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D3968F-3565-4CC0-B411-841284A383F5}" type="slidenum">
              <a:rPr lang="en-US" smtClean="0">
                <a:ea typeface="ＭＳ Ｐゴシック" pitchFamily="-11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851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3263D-F3DB-4BA6-90D0-3D4B1E9C8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icture with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2362200" cy="381000"/>
          </a:xfrm>
        </p:spPr>
        <p:txBody>
          <a:bodyPr anchor="t"/>
          <a:lstStyle>
            <a:lvl1pPr algn="l">
              <a:defRPr sz="1125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1371600"/>
            <a:ext cx="6096000" cy="4114800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85800" y="1981206"/>
            <a:ext cx="2362200" cy="3505201"/>
          </a:xfrm>
        </p:spPr>
        <p:txBody>
          <a:bodyPr/>
          <a:lstStyle>
            <a:lvl1pPr>
              <a:defRPr sz="1013">
                <a:solidFill>
                  <a:srgbClr val="6A737B"/>
                </a:solidFill>
              </a:defRPr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67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D7FDF1C-91AF-4A19-A6A4-02374C0D0291}" type="slidenum">
              <a:rPr lang="en-US" smtClean="0">
                <a:ea typeface="ＭＳ Ｐゴシック" pitchFamily="-11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199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icture with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3200"/>
            <a:ext cx="2362200" cy="381000"/>
          </a:xfrm>
        </p:spPr>
        <p:txBody>
          <a:bodyPr anchor="t"/>
          <a:lstStyle>
            <a:lvl1pPr algn="l">
              <a:defRPr sz="1125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6096000" cy="4114800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48400" y="3352805"/>
            <a:ext cx="2362200" cy="2133601"/>
          </a:xfrm>
        </p:spPr>
        <p:txBody>
          <a:bodyPr/>
          <a:lstStyle>
            <a:lvl1pPr>
              <a:defRPr sz="1013">
                <a:solidFill>
                  <a:srgbClr val="6A737B"/>
                </a:solidFill>
              </a:defRPr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67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F3A77FC-370F-4873-A73A-3F65DE31595F}" type="slidenum">
              <a:rPr lang="en-US" smtClean="0">
                <a:ea typeface="ＭＳ Ｐゴシック" pitchFamily="-11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385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2 Picture with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2362200" cy="381000"/>
          </a:xfrm>
        </p:spPr>
        <p:txBody>
          <a:bodyPr anchor="t"/>
          <a:lstStyle>
            <a:lvl1pPr algn="l">
              <a:defRPr sz="1125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1371600"/>
            <a:ext cx="3048000" cy="4114800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85800" y="1981206"/>
            <a:ext cx="2362200" cy="3505201"/>
          </a:xfrm>
        </p:spPr>
        <p:txBody>
          <a:bodyPr/>
          <a:lstStyle>
            <a:lvl1pPr>
              <a:defRPr sz="1013">
                <a:solidFill>
                  <a:srgbClr val="6A737B"/>
                </a:solidFill>
              </a:defRPr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67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6094413" y="1371600"/>
            <a:ext cx="3048000" cy="4114800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6993E40-6AD1-431A-88C5-6802C4624B27}" type="slidenum">
              <a:rPr lang="en-US" smtClean="0">
                <a:ea typeface="ＭＳ Ｐゴシック" pitchFamily="-11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492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2 Picture with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3200"/>
            <a:ext cx="2362200" cy="381000"/>
          </a:xfrm>
        </p:spPr>
        <p:txBody>
          <a:bodyPr anchor="t"/>
          <a:lstStyle>
            <a:lvl1pPr algn="l">
              <a:defRPr sz="1125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3048000" cy="4114800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48400" y="3352805"/>
            <a:ext cx="2362200" cy="2133601"/>
          </a:xfrm>
        </p:spPr>
        <p:txBody>
          <a:bodyPr/>
          <a:lstStyle>
            <a:lvl1pPr>
              <a:defRPr sz="1013">
                <a:solidFill>
                  <a:srgbClr val="6A737B"/>
                </a:solidFill>
              </a:defRPr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67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3048000" y="1371600"/>
            <a:ext cx="3048000" cy="4114800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E8C0CAC-A3B9-44F4-A073-799B4BEAD5FB}" type="slidenum">
              <a:rPr lang="en-US" smtClean="0">
                <a:ea typeface="ＭＳ Ｐゴシック" pitchFamily="-11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248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4 Picture with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2362200" cy="381000"/>
          </a:xfrm>
        </p:spPr>
        <p:txBody>
          <a:bodyPr anchor="t"/>
          <a:lstStyle>
            <a:lvl1pPr algn="l">
              <a:defRPr sz="1125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1371600"/>
            <a:ext cx="3048000" cy="2743200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85800" y="1981206"/>
            <a:ext cx="2362200" cy="3505201"/>
          </a:xfrm>
        </p:spPr>
        <p:txBody>
          <a:bodyPr/>
          <a:lstStyle>
            <a:lvl1pPr>
              <a:defRPr sz="1013">
                <a:solidFill>
                  <a:srgbClr val="6A737B"/>
                </a:solidFill>
              </a:defRPr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67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6094413" y="1371600"/>
            <a:ext cx="3048000" cy="2743200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6094413" y="4114800"/>
            <a:ext cx="3048000" cy="2743200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3048000" y="4114800"/>
            <a:ext cx="3048000" cy="2743200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56EF861-C09D-4CAB-A128-B29A8936143B}" type="slidenum">
              <a:rPr lang="en-US" smtClean="0">
                <a:ea typeface="ＭＳ Ｐゴシック" pitchFamily="-11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648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4 Picture with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3200"/>
            <a:ext cx="2362200" cy="381000"/>
          </a:xfrm>
        </p:spPr>
        <p:txBody>
          <a:bodyPr anchor="t"/>
          <a:lstStyle>
            <a:lvl1pPr algn="l">
              <a:defRPr sz="1125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3048000" cy="2743200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48400" y="3352806"/>
            <a:ext cx="2362200" cy="3276601"/>
          </a:xfrm>
        </p:spPr>
        <p:txBody>
          <a:bodyPr/>
          <a:lstStyle>
            <a:lvl1pPr>
              <a:defRPr sz="1013">
                <a:solidFill>
                  <a:srgbClr val="6A737B"/>
                </a:solidFill>
              </a:defRPr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67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3048000" y="1371600"/>
            <a:ext cx="3048000" cy="2743200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3048000" y="4114800"/>
            <a:ext cx="3048000" cy="2743200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0" y="4114800"/>
            <a:ext cx="3048000" cy="2743200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396BC23-20BD-4588-9ED0-026B9F1A8494}" type="slidenum">
              <a:rPr lang="en-US" smtClean="0">
                <a:ea typeface="ＭＳ Ｐゴシック" pitchFamily="-11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841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3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1371600"/>
            <a:ext cx="3048000" cy="2743200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81000" y="4114801"/>
            <a:ext cx="2667000" cy="2514600"/>
          </a:xfrm>
        </p:spPr>
        <p:txBody>
          <a:bodyPr/>
          <a:lstStyle>
            <a:lvl1pPr>
              <a:defRPr sz="1013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67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6094413" y="1371600"/>
            <a:ext cx="3048000" cy="2743200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0" y="1371600"/>
            <a:ext cx="3048000" cy="2743200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3429000" y="4114800"/>
            <a:ext cx="2667000" cy="2514600"/>
          </a:xfrm>
        </p:spPr>
        <p:txBody>
          <a:bodyPr/>
          <a:lstStyle>
            <a:lvl1pPr>
              <a:defRPr sz="1013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67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/>
          </p:nvPr>
        </p:nvSpPr>
        <p:spPr>
          <a:xfrm>
            <a:off x="6477000" y="4114800"/>
            <a:ext cx="2667000" cy="2514600"/>
          </a:xfrm>
        </p:spPr>
        <p:txBody>
          <a:bodyPr/>
          <a:lstStyle>
            <a:lvl1pPr>
              <a:defRPr sz="1013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67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2B0BE85-2107-46DD-BC7A-6F677056953C}" type="slidenum">
              <a:rPr lang="en-US" smtClean="0">
                <a:ea typeface="ＭＳ Ｐゴシック" pitchFamily="-11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801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Brea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3276600"/>
            <a:ext cx="3657600" cy="381000"/>
          </a:xfrm>
        </p:spPr>
        <p:txBody>
          <a:bodyPr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638BA81-5AFB-4BA6-82B0-F23A7C182023}" type="slidenum">
              <a:rPr lang="en-US" smtClean="0">
                <a:ea typeface="ＭＳ Ｐゴシック" pitchFamily="-11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pitchFamily="-112" charset="-128"/>
            </a:endParaRPr>
          </a:p>
        </p:txBody>
      </p:sp>
      <p:pic>
        <p:nvPicPr>
          <p:cNvPr id="7" name="Picture 6" descr="Haworth PPT 1_Gray Divid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374648"/>
            <a:ext cx="9144000" cy="41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9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Brea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3276600"/>
            <a:ext cx="3657600" cy="381000"/>
          </a:xfrm>
        </p:spPr>
        <p:txBody>
          <a:bodyPr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46AF935-35AD-4BB6-9A95-E164AC76C01F}" type="slidenum">
              <a:rPr lang="en-US" smtClean="0">
                <a:ea typeface="ＭＳ Ｐゴシック" pitchFamily="-11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pitchFamily="-112" charset="-128"/>
            </a:endParaRPr>
          </a:p>
        </p:txBody>
      </p:sp>
      <p:pic>
        <p:nvPicPr>
          <p:cNvPr id="7" name="Picture 6" descr="Haworth PPT 2_Red Divid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375336"/>
            <a:ext cx="9144000" cy="410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6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1" descr="BrandedPPT_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0" y="2895602"/>
            <a:ext cx="4724400" cy="555625"/>
          </a:xfrm>
        </p:spPr>
        <p:txBody>
          <a:bodyPr anchor="b"/>
          <a:lstStyle>
            <a:lvl1pPr algn="r">
              <a:defRPr sz="17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7518" y="3505200"/>
            <a:ext cx="3890682" cy="533400"/>
          </a:xfrm>
        </p:spPr>
        <p:txBody>
          <a:bodyPr/>
          <a:lstStyle>
            <a:lvl1pPr marL="0" indent="0" algn="r">
              <a:buNone/>
              <a:defRPr sz="1275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133600" cy="3048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8848272-B7F2-4987-8C28-CA7E21646A6C}" type="datetimeFigureOut">
              <a:rPr lang="en-US" smtClean="0"/>
              <a:pPr>
                <a:defRPr/>
              </a:pPr>
              <a:t>7/20/2016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0061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3A1F7-896F-42F4-8468-4676266E5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9144000" cy="54864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DEA80-44C2-4396-AC32-3EC96F7BF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rop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9144000" cy="4114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58405-41CF-438A-B987-5D859FD66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59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42" Type="http://schemas.openxmlformats.org/officeDocument/2006/relationships/slideLayout" Target="../slideLayouts/slideLayout62.xml"/><Relationship Id="rId47" Type="http://schemas.openxmlformats.org/officeDocument/2006/relationships/slideLayout" Target="../slideLayouts/slideLayout67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38" Type="http://schemas.openxmlformats.org/officeDocument/2006/relationships/slideLayout" Target="../slideLayouts/slideLayout58.xml"/><Relationship Id="rId46" Type="http://schemas.openxmlformats.org/officeDocument/2006/relationships/slideLayout" Target="../slideLayouts/slideLayout66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41" Type="http://schemas.openxmlformats.org/officeDocument/2006/relationships/slideLayout" Target="../slideLayouts/slideLayout61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37" Type="http://schemas.openxmlformats.org/officeDocument/2006/relationships/slideLayout" Target="../slideLayouts/slideLayout57.xml"/><Relationship Id="rId40" Type="http://schemas.openxmlformats.org/officeDocument/2006/relationships/slideLayout" Target="../slideLayouts/slideLayout60.xml"/><Relationship Id="rId45" Type="http://schemas.openxmlformats.org/officeDocument/2006/relationships/slideLayout" Target="../slideLayouts/slideLayout65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56.xml"/><Relationship Id="rId4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4" Type="http://schemas.openxmlformats.org/officeDocument/2006/relationships/slideLayout" Target="../slideLayouts/slideLayout64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63.xml"/><Relationship Id="rId48" Type="http://schemas.openxmlformats.org/officeDocument/2006/relationships/slideLayout" Target="../slideLayouts/slideLayout68.xml"/><Relationship Id="rId8" Type="http://schemas.openxmlformats.org/officeDocument/2006/relationships/slideLayout" Target="../slideLayouts/slideLayout28.xml"/><Relationship Id="rId51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71600"/>
            <a:ext cx="609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5144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ADAFB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14475" y="6629400"/>
            <a:ext cx="6103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ADAFB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ADAFB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77CE180C-9CEF-49CD-9B92-F89C13165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logo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18413" y="977900"/>
            <a:ext cx="152558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15" r:id="rId2"/>
    <p:sldLayoutId id="2147483916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  <p:sldLayoutId id="2147483907" r:id="rId18"/>
    <p:sldLayoutId id="2147483920" r:id="rId19"/>
    <p:sldLayoutId id="2147483921" r:id="rId20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rebuchet MS" pitchFamily="-112" charset="0"/>
          <a:ea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rebuchet MS" pitchFamily="-112" charset="0"/>
          <a:ea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rebuchet MS" pitchFamily="-112" charset="0"/>
          <a:ea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rebuchet MS" pitchFamily="-112" charset="0"/>
          <a:ea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2" charset="-128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3429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6A737B"/>
          </a:solidFill>
          <a:latin typeface="Trebuchet MS" pitchFamily="34" charset="0"/>
          <a:ea typeface="+mn-ea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6A737B"/>
          </a:solidFill>
          <a:latin typeface="Trebuchet MS" pitchFamily="34" charset="0"/>
          <a:ea typeface="+mn-ea"/>
        </a:defRPr>
      </a:lvl3pPr>
      <a:lvl4pPr marL="1028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6A737B"/>
          </a:solidFill>
          <a:latin typeface="Trebuchet MS" pitchFamily="34" charset="0"/>
          <a:ea typeface="+mn-ea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6A737B"/>
          </a:solidFill>
          <a:latin typeface="Trebuchet MS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71600"/>
            <a:ext cx="609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" y="6629400"/>
            <a:ext cx="15144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rgbClr val="ADAFB2"/>
                </a:solidFill>
                <a:latin typeface="Trebuchet MS" pitchFamily="34" charset="0"/>
              </a:defRPr>
            </a:lvl1pPr>
          </a:lstStyle>
          <a:p>
            <a:fld id="{6D001A46-BA6D-4110-9D3A-AE0518B76316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14475" y="6629400"/>
            <a:ext cx="6103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rgbClr val="ADAFB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6294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rgbClr val="ADAFB2"/>
                </a:solidFill>
                <a:latin typeface="Trebuchet MS" pitchFamily="34" charset="0"/>
              </a:defRPr>
            </a:lvl1pPr>
          </a:lstStyle>
          <a:p>
            <a:fld id="{50D641F0-F118-4D56-8B93-23EA89BE3A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1" name="Picture 6" descr="logo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7618414" y="977900"/>
            <a:ext cx="152558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logo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7618414" y="977900"/>
            <a:ext cx="152558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576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  <p:sldLayoutId id="2147483940" r:id="rId18"/>
    <p:sldLayoutId id="2147483941" r:id="rId19"/>
    <p:sldLayoutId id="2147483942" r:id="rId20"/>
    <p:sldLayoutId id="2147483943" r:id="rId21"/>
    <p:sldLayoutId id="2147483944" r:id="rId22"/>
    <p:sldLayoutId id="2147483945" r:id="rId23"/>
    <p:sldLayoutId id="2147483946" r:id="rId24"/>
    <p:sldLayoutId id="2147483947" r:id="rId25"/>
    <p:sldLayoutId id="2147483948" r:id="rId26"/>
    <p:sldLayoutId id="2147483949" r:id="rId27"/>
    <p:sldLayoutId id="2147483950" r:id="rId28"/>
    <p:sldLayoutId id="2147483951" r:id="rId29"/>
    <p:sldLayoutId id="2147483952" r:id="rId30"/>
    <p:sldLayoutId id="2147483953" r:id="rId31"/>
    <p:sldLayoutId id="2147483954" r:id="rId32"/>
    <p:sldLayoutId id="2147483955" r:id="rId33"/>
    <p:sldLayoutId id="2147483956" r:id="rId34"/>
    <p:sldLayoutId id="2147483957" r:id="rId35"/>
    <p:sldLayoutId id="2147483958" r:id="rId36"/>
    <p:sldLayoutId id="2147483959" r:id="rId37"/>
    <p:sldLayoutId id="2147483960" r:id="rId38"/>
    <p:sldLayoutId id="2147483961" r:id="rId39"/>
    <p:sldLayoutId id="2147483962" r:id="rId40"/>
    <p:sldLayoutId id="2147483963" r:id="rId41"/>
    <p:sldLayoutId id="2147483964" r:id="rId42"/>
    <p:sldLayoutId id="2147483965" r:id="rId43"/>
    <p:sldLayoutId id="2147483966" r:id="rId44"/>
    <p:sldLayoutId id="2147483967" r:id="rId45"/>
    <p:sldLayoutId id="2147483968" r:id="rId46"/>
    <p:sldLayoutId id="2147483969" r:id="rId47"/>
    <p:sldLayoutId id="2147483970" r:id="rId48"/>
    <p:sldLayoutId id="2147483971" r:id="rId4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Trebuchet MS" pitchFamily="-112" charset="0"/>
          <a:ea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Trebuchet MS" pitchFamily="-112" charset="0"/>
          <a:ea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Trebuchet MS" pitchFamily="-112" charset="0"/>
          <a:ea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Trebuchet MS" pitchFamily="-112" charset="0"/>
          <a:ea typeface="ＭＳ Ｐゴシック" pitchFamily="-112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112" charset="-128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112" charset="-128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112" charset="-128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112" charset="-128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257175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6A737B"/>
          </a:solidFill>
          <a:latin typeface="Trebuchet MS" pitchFamily="34" charset="0"/>
          <a:ea typeface="+mn-ea"/>
        </a:defRPr>
      </a:lvl2pPr>
      <a:lvl3pPr marL="5143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rgbClr val="6A737B"/>
          </a:solidFill>
          <a:latin typeface="Trebuchet MS" pitchFamily="34" charset="0"/>
          <a:ea typeface="+mn-ea"/>
        </a:defRPr>
      </a:lvl3pPr>
      <a:lvl4pPr marL="771525" indent="-1714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050">
          <a:solidFill>
            <a:srgbClr val="6A737B"/>
          </a:solidFill>
          <a:latin typeface="Trebuchet MS" pitchFamily="34" charset="0"/>
          <a:ea typeface="+mn-ea"/>
        </a:defRPr>
      </a:lvl4pPr>
      <a:lvl5pPr marL="1028700" indent="-171450" algn="l" rtl="0" eaLnBrk="1" fontAlgn="base" hangingPunct="1">
        <a:spcBef>
          <a:spcPct val="20000"/>
        </a:spcBef>
        <a:spcAft>
          <a:spcPct val="0"/>
        </a:spcAft>
        <a:buChar char="»"/>
        <a:defRPr sz="900">
          <a:solidFill>
            <a:srgbClr val="6A737B"/>
          </a:solidFill>
          <a:latin typeface="Trebuchet MS" pitchFamily="34" charset="0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rebuchet MS" pitchFamily="-112" charset="0"/>
              </a:rPr>
              <a:t>Compose Connections and Planes Height-Adjustable Bench</a:t>
            </a:r>
          </a:p>
        </p:txBody>
      </p:sp>
      <p:sp>
        <p:nvSpPr>
          <p:cNvPr id="17411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rebuchet MS" pitchFamily="-112" charset="0"/>
              </a:rPr>
              <a:t>Haworth Wellness Seminar</a:t>
            </a:r>
          </a:p>
        </p:txBody>
      </p:sp>
      <p:pic>
        <p:nvPicPr>
          <p:cNvPr id="17412" name="Picture 1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8413" y="977900"/>
            <a:ext cx="152558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4" r="16190" b="3320"/>
          <a:stretch/>
        </p:blipFill>
        <p:spPr>
          <a:xfrm>
            <a:off x="1944169" y="1991988"/>
            <a:ext cx="5409487" cy="382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9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760413" y="3463689"/>
            <a:ext cx="6858000" cy="1665502"/>
          </a:xfrm>
          <a:prstGeom prst="rect">
            <a:avLst/>
          </a:prstGeom>
          <a:solidFill>
            <a:schemeClr val="accent5">
              <a:lumMod val="75000"/>
              <a:alpha val="8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800" kern="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884649"/>
            <a:ext cx="6457950" cy="1508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  <a:cs typeface="Arial" pitchFamily="34" charset="0"/>
              </a:rPr>
              <a:t>OOA date of November 1</a:t>
            </a:r>
            <a:r>
              <a:rPr lang="en-US" sz="1800" kern="0" baseline="3000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  <a:cs typeface="Arial" pitchFamily="34" charset="0"/>
              </a:rPr>
              <a:t>st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  <a:cs typeface="Arial" pitchFamily="34" charset="0"/>
              </a:rPr>
              <a:t>, 2016</a:t>
            </a:r>
          </a:p>
          <a:p>
            <a:pPr marL="214313" indent="-214313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  <a:cs typeface="Arial" pitchFamily="34" charset="0"/>
              </a:rPr>
              <a:t>Pre-Sale activity prior to OOA date</a:t>
            </a:r>
            <a:endParaRPr lang="en-US" sz="1800" kern="0" dirty="0">
              <a:solidFill>
                <a:srgbClr val="000000">
                  <a:lumMod val="75000"/>
                  <a:lumOff val="2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0" lvl="1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50" kern="0" dirty="0">
              <a:solidFill>
                <a:srgbClr val="000000">
                  <a:lumMod val="75000"/>
                  <a:lumOff val="2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0" lvl="1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50" kern="0" dirty="0">
              <a:solidFill>
                <a:srgbClr val="000000">
                  <a:lumMod val="75000"/>
                  <a:lumOff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51987" y="1458061"/>
            <a:ext cx="5145102" cy="27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2400" spc="3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5pPr>
            <a:lvl6pPr marL="3429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6pPr>
            <a:lvl7pPr marL="6858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7pPr>
            <a:lvl8pPr marL="10287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8pPr>
            <a:lvl9pPr marL="13716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defTabSz="685800" eaLnBrk="1" hangingPunct="1"/>
            <a:r>
              <a:rPr lang="en-US" sz="1800" kern="0" spc="225" dirty="0">
                <a:solidFill>
                  <a:srgbClr val="000000">
                    <a:lumMod val="65000"/>
                    <a:lumOff val="35000"/>
                  </a:srgbClr>
                </a:solidFill>
              </a:rPr>
              <a:t>TIMELINE &amp; TOOLS</a:t>
            </a:r>
            <a:endParaRPr lang="en-US" sz="900" kern="0" spc="225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6989" y="3506908"/>
            <a:ext cx="4170882" cy="1442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spc="225" dirty="0">
                <a:solidFill>
                  <a:srgbClr val="FFFFFF"/>
                </a:solidFill>
                <a:latin typeface="Myriad Pro" panose="020B0503030403020204" pitchFamily="34" charset="0"/>
                <a:cs typeface="Arial" pitchFamily="34" charset="0"/>
              </a:rPr>
              <a:t>CONNECTIONS SPARK TEAM</a:t>
            </a:r>
          </a:p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50" kern="0" dirty="0">
                <a:solidFill>
                  <a:srgbClr val="FFFFFF"/>
                </a:solidFill>
                <a:latin typeface="Myriad Pro" panose="020B0503030403020204" pitchFamily="34" charset="0"/>
                <a:cs typeface="Arial" pitchFamily="34" charset="0"/>
              </a:rPr>
              <a:t>Currently being assembled and trained</a:t>
            </a:r>
          </a:p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350" kern="0" dirty="0">
              <a:solidFill>
                <a:srgbClr val="FFFFFF"/>
              </a:solidFill>
              <a:latin typeface="Myriad Pro" panose="020B0503030403020204" pitchFamily="34" charset="0"/>
              <a:cs typeface="Arial" pitchFamily="34" charset="0"/>
            </a:endParaRPr>
          </a:p>
          <a:p>
            <a:pPr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50" kern="0" dirty="0">
                <a:solidFill>
                  <a:srgbClr val="FFFFFF"/>
                </a:solidFill>
                <a:latin typeface="Myriad Pro" panose="020B0503030403020204" pitchFamily="34" charset="0"/>
                <a:cs typeface="Arial" pitchFamily="34" charset="0"/>
              </a:rPr>
              <a:t>Contact:  </a:t>
            </a:r>
            <a:r>
              <a:rPr lang="en-US" sz="1350" kern="0" spc="225" dirty="0">
                <a:solidFill>
                  <a:srgbClr val="FFFFFF"/>
                </a:solidFill>
                <a:latin typeface="Myriad Pro" panose="020B0503030403020204" pitchFamily="34" charset="0"/>
                <a:cs typeface="Arial" pitchFamily="34" charset="0"/>
              </a:rPr>
              <a:t>Kimberly.Lake@Haworth.com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</a:blip>
          <a:srcRect r="15230" b="32488"/>
          <a:stretch/>
        </p:blipFill>
        <p:spPr>
          <a:xfrm>
            <a:off x="5818425" y="2728779"/>
            <a:ext cx="2182575" cy="231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8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rebuchet MS" pitchFamily="-112" charset="0"/>
              </a:rPr>
              <a:t>Planes Height-Adjustable Bench</a:t>
            </a:r>
          </a:p>
        </p:txBody>
      </p:sp>
      <p:sp>
        <p:nvSpPr>
          <p:cNvPr id="17411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rebuchet MS" pitchFamily="-112" charset="0"/>
              </a:rPr>
              <a:t>Haworth Wellness Seminar</a:t>
            </a:r>
          </a:p>
        </p:txBody>
      </p:sp>
      <p:pic>
        <p:nvPicPr>
          <p:cNvPr id="17412" name="Picture 1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8413" y="977900"/>
            <a:ext cx="152558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650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>
          <a:xfrm>
            <a:off x="685800" y="1371600"/>
            <a:ext cx="6400800" cy="381000"/>
          </a:xfrm>
        </p:spPr>
        <p:txBody>
          <a:bodyPr/>
          <a:lstStyle/>
          <a:p>
            <a:r>
              <a:rPr lang="en-US" sz="1800" dirty="0">
                <a:latin typeface="Myriad Pro"/>
              </a:rPr>
              <a:t>WHAT IS PLANES HEIGHT-ADJUSTABLE BENCH? </a:t>
            </a:r>
          </a:p>
        </p:txBody>
      </p:sp>
      <p:sp>
        <p:nvSpPr>
          <p:cNvPr id="26627" name="Content Placeholder 4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sz="1600" dirty="0">
                <a:latin typeface="Myriad Pro" panose="020B0503030403020204"/>
              </a:rPr>
              <a:t>Leveraging the award-winning Planes Height-Adjustable Table platform is the latest solution for user-adjustment needs in today’s workplace. Here are some of the features:  </a:t>
            </a:r>
          </a:p>
          <a:p>
            <a:endParaRPr lang="en-US" sz="1600" dirty="0">
              <a:latin typeface="Myriad Pro" panose="020B0503030403020204"/>
            </a:endParaRPr>
          </a:p>
          <a:p>
            <a:pPr>
              <a:buFontTx/>
              <a:buChar char="-"/>
            </a:pPr>
            <a:r>
              <a:rPr lang="en-US" sz="1600" dirty="0">
                <a:latin typeface="Myriad Pro" panose="020B0503030403020204"/>
              </a:rPr>
              <a:t> Base supports two independently adjustable worktops</a:t>
            </a:r>
          </a:p>
          <a:p>
            <a:pPr>
              <a:buFontTx/>
              <a:buChar char="-"/>
            </a:pPr>
            <a:r>
              <a:rPr lang="en-US" sz="1600" dirty="0">
                <a:latin typeface="Myriad Pro" panose="020B0503030403020204"/>
              </a:rPr>
              <a:t> Base provides power distribution and visual privacy support</a:t>
            </a:r>
          </a:p>
          <a:p>
            <a:pPr>
              <a:buFontTx/>
              <a:buChar char="-"/>
            </a:pPr>
            <a:r>
              <a:rPr lang="en-US" sz="1600" dirty="0">
                <a:latin typeface="Myriad Pro" panose="020B0503030403020204"/>
              </a:rPr>
              <a:t> Available in a variety of sizes and mechanism options</a:t>
            </a:r>
          </a:p>
          <a:p>
            <a:pPr>
              <a:buFontTx/>
              <a:buChar char="-"/>
            </a:pPr>
            <a:r>
              <a:rPr lang="en-US" sz="1600" dirty="0">
                <a:latin typeface="Myriad Pro" panose="020B0503030403020204"/>
              </a:rPr>
              <a:t> Clean design manages cables and provides mechanism support</a:t>
            </a:r>
          </a:p>
          <a:p>
            <a:endParaRPr lang="en-US" sz="1600" dirty="0">
              <a:latin typeface="Myriad Pro" panose="020B0503030403020204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048630"/>
            <a:ext cx="4419600" cy="253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600" b="1" dirty="0"/>
              <a:t>Haworth Planes Height-Adjustable Bench </a:t>
            </a:r>
            <a:r>
              <a:rPr lang="en-US" sz="1600" b="1" dirty="0">
                <a:solidFill>
                  <a:srgbClr val="FF0000"/>
                </a:solidFill>
              </a:rPr>
              <a:t>|</a:t>
            </a:r>
            <a:r>
              <a:rPr lang="en-US" sz="1600" b="1" dirty="0"/>
              <a:t> </a:t>
            </a:r>
            <a:r>
              <a:rPr lang="en-US" sz="1600" dirty="0"/>
              <a:t>Options</a:t>
            </a:r>
            <a:endParaRPr lang="en-US" sz="1600" dirty="0">
              <a:latin typeface="Trebuchet MS" pitchFamily="-112" charset="0"/>
            </a:endParaRPr>
          </a:p>
        </p:txBody>
      </p:sp>
      <p:sp>
        <p:nvSpPr>
          <p:cNvPr id="27651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724400" cy="4114800"/>
          </a:xfrm>
        </p:spPr>
        <p:txBody>
          <a:bodyPr/>
          <a:lstStyle/>
          <a:p>
            <a:pPr marL="0" indent="0" eaLnBrk="1" hangingPunct="1"/>
            <a:r>
              <a:rPr lang="en-US" sz="1600" b="1" dirty="0">
                <a:solidFill>
                  <a:srgbClr val="FF0000"/>
                </a:solidFill>
                <a:latin typeface="Trebuchet MS" pitchFamily="-112" charset="0"/>
              </a:rPr>
              <a:t>Mechanism Options and Height Ranges</a:t>
            </a:r>
          </a:p>
          <a:p>
            <a:r>
              <a:rPr lang="en-US" sz="1600" dirty="0"/>
              <a:t>- Crank: 27” – 45”</a:t>
            </a:r>
          </a:p>
          <a:p>
            <a:r>
              <a:rPr lang="en-US" sz="1600" dirty="0"/>
              <a:t>- Single-Stage Electric: 27” – 46”</a:t>
            </a:r>
          </a:p>
          <a:p>
            <a:r>
              <a:rPr lang="en-US" sz="1600" dirty="0"/>
              <a:t>- Dual-Stage Electric: 22” – 48” or 24” 50”</a:t>
            </a:r>
          </a:p>
          <a:p>
            <a:r>
              <a:rPr lang="en-US" sz="1600" dirty="0"/>
              <a:t>- Electric offers programmable option</a:t>
            </a:r>
          </a:p>
          <a:p>
            <a:pPr marL="0" indent="0" eaLnBrk="1" hangingPunct="1"/>
            <a:endParaRPr lang="en-US" sz="1600" dirty="0">
              <a:latin typeface="Trebuchet MS" pitchFamily="-112" charset="0"/>
            </a:endParaRPr>
          </a:p>
          <a:p>
            <a:pPr marL="0" indent="0" eaLnBrk="1" hangingPunct="1"/>
            <a:r>
              <a:rPr lang="en-US" sz="1600" b="1" dirty="0">
                <a:solidFill>
                  <a:srgbClr val="FF0000"/>
                </a:solidFill>
                <a:latin typeface="Trebuchet MS" pitchFamily="-112" charset="0"/>
              </a:rPr>
              <a:t>Worktop Options</a:t>
            </a:r>
          </a:p>
          <a:p>
            <a:pPr marL="0" indent="0" eaLnBrk="1" hangingPunct="1"/>
            <a:r>
              <a:rPr lang="en-US" sz="1600" dirty="0">
                <a:latin typeface="Trebuchet MS" pitchFamily="-112" charset="0"/>
              </a:rPr>
              <a:t>- Depth: 24”, 30”</a:t>
            </a:r>
          </a:p>
          <a:p>
            <a:r>
              <a:rPr lang="en-US" sz="1600" dirty="0">
                <a:latin typeface="Trebuchet MS" pitchFamily="-112" charset="0"/>
              </a:rPr>
              <a:t> - Width: </a:t>
            </a:r>
            <a:r>
              <a:rPr lang="en-US" sz="1600" dirty="0"/>
              <a:t>46”, 52”, 58”, 64”, 70”</a:t>
            </a:r>
          </a:p>
          <a:p>
            <a:r>
              <a:rPr lang="en-US" sz="1600" dirty="0">
                <a:latin typeface="Trebuchet MS" pitchFamily="-112" charset="0"/>
              </a:rPr>
              <a:t>- Surface: Laminate or Wood</a:t>
            </a:r>
            <a:endParaRPr lang="en-US" sz="1200" dirty="0">
              <a:latin typeface="Trebuchet MS" pitchFamily="-11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362200"/>
            <a:ext cx="327300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600" b="1" dirty="0"/>
              <a:t>Haworth Planes Height-Adjustable Bench </a:t>
            </a:r>
            <a:r>
              <a:rPr lang="en-US" sz="1600" b="1" dirty="0">
                <a:solidFill>
                  <a:srgbClr val="FF0000"/>
                </a:solidFill>
              </a:rPr>
              <a:t>|</a:t>
            </a:r>
            <a:r>
              <a:rPr lang="en-US" sz="1600" b="1" dirty="0"/>
              <a:t> </a:t>
            </a:r>
            <a:r>
              <a:rPr lang="en-US" sz="1600" dirty="0"/>
              <a:t>Options</a:t>
            </a:r>
            <a:endParaRPr lang="en-US" sz="1600" dirty="0">
              <a:latin typeface="Trebuchet MS" pitchFamily="-112" charset="0"/>
            </a:endParaRPr>
          </a:p>
        </p:txBody>
      </p:sp>
      <p:sp>
        <p:nvSpPr>
          <p:cNvPr id="27651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86200" cy="4114800"/>
          </a:xfrm>
        </p:spPr>
        <p:txBody>
          <a:bodyPr/>
          <a:lstStyle/>
          <a:p>
            <a:r>
              <a:rPr lang="en-US" sz="1600" b="1" dirty="0">
                <a:solidFill>
                  <a:srgbClr val="FF0000"/>
                </a:solidFill>
                <a:latin typeface="Trebuchet MS" pitchFamily="-112" charset="0"/>
              </a:rPr>
              <a:t>Power Applications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1600" dirty="0"/>
              <a:t>Located in stretcher:</a:t>
            </a:r>
          </a:p>
          <a:p>
            <a:r>
              <a:rPr lang="en-US" sz="1600" dirty="0"/>
              <a:t>- 3-Circuit</a:t>
            </a:r>
          </a:p>
          <a:p>
            <a:r>
              <a:rPr lang="en-US" sz="1600" dirty="0"/>
              <a:t>- 4-Circuit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FF0000"/>
                </a:solidFill>
              </a:rPr>
              <a:t>Building Power Access Options</a:t>
            </a:r>
          </a:p>
          <a:p>
            <a:pPr>
              <a:buFontTx/>
              <a:buChar char="-"/>
            </a:pPr>
            <a:r>
              <a:rPr lang="en-US" sz="1600" dirty="0"/>
              <a:t> Base feed</a:t>
            </a:r>
          </a:p>
          <a:p>
            <a:pPr>
              <a:buFontTx/>
              <a:buChar char="-"/>
            </a:pPr>
            <a:r>
              <a:rPr lang="en-US" sz="1600" dirty="0"/>
              <a:t> Top feed: Center-of-Run or End-of-Run</a:t>
            </a:r>
          </a:p>
          <a:p>
            <a:pPr eaLnBrk="1" hangingPunct="1"/>
            <a:endParaRPr lang="en-US" sz="1600" dirty="0">
              <a:latin typeface="Trebuchet MS" pitchFamily="-112" charset="0"/>
            </a:endParaRPr>
          </a:p>
          <a:p>
            <a:pPr marL="0" indent="0" eaLnBrk="1" hangingPunct="1"/>
            <a:endParaRPr lang="en-US" sz="1200" dirty="0">
              <a:latin typeface="Trebuchet MS" pitchFamily="-112" charset="0"/>
            </a:endParaRPr>
          </a:p>
          <a:p>
            <a:pPr marL="0" indent="0" eaLnBrk="1" hangingPunct="1"/>
            <a:endParaRPr lang="en-US" sz="1200" dirty="0">
              <a:latin typeface="Trebuchet MS" pitchFamily="-112" charset="0"/>
            </a:endParaRPr>
          </a:p>
          <a:p>
            <a:pPr marL="0" indent="0" eaLnBrk="1" hangingPunct="1"/>
            <a:endParaRPr lang="en-US" sz="1200" dirty="0">
              <a:latin typeface="Trebuchet MS" pitchFamily="-112" charset="0"/>
            </a:endParaRPr>
          </a:p>
          <a:p>
            <a:pPr marL="0" indent="0" eaLnBrk="1" hangingPunct="1"/>
            <a:endParaRPr lang="en-US" sz="1200" dirty="0">
              <a:latin typeface="Trebuchet MS" pitchFamily="-112" charset="0"/>
            </a:endParaRPr>
          </a:p>
        </p:txBody>
      </p:sp>
      <p:sp>
        <p:nvSpPr>
          <p:cNvPr id="27652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r>
              <a:rPr lang="en-US" sz="1600" b="1" dirty="0">
                <a:solidFill>
                  <a:srgbClr val="FF0000"/>
                </a:solidFill>
              </a:rPr>
              <a:t>Screen Options </a:t>
            </a:r>
          </a:p>
          <a:p>
            <a:r>
              <a:rPr lang="en-US" sz="1600" dirty="0"/>
              <a:t>- Fabric</a:t>
            </a:r>
          </a:p>
          <a:p>
            <a:r>
              <a:rPr lang="en-US" sz="1600" dirty="0"/>
              <a:t>- Glass</a:t>
            </a:r>
          </a:p>
          <a:p>
            <a:r>
              <a:rPr lang="en-US" sz="1600" dirty="0"/>
              <a:t>- Laminate</a:t>
            </a:r>
          </a:p>
          <a:p>
            <a:r>
              <a:rPr lang="en-US" sz="1600" dirty="0"/>
              <a:t>- Wood</a:t>
            </a:r>
          </a:p>
          <a:p>
            <a:pPr marL="0" indent="0" eaLnBrk="1" hangingPunct="1"/>
            <a:endParaRPr lang="en-US" dirty="0">
              <a:latin typeface="Trebuchet MS" pitchFamily="-11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343400"/>
            <a:ext cx="2142171" cy="175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057400"/>
            <a:ext cx="2313774" cy="183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553200" y="2133600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rebuchet MS" pitchFamily="34" charset="0"/>
              </a:rPr>
              <a:t>Fabric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3200" y="4343400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rebuchet MS" pitchFamily="34" charset="0"/>
              </a:rPr>
              <a:t>Glass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/>
              <a:t>Haworth Planes Height-Adjustable Bench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1905000"/>
            <a:ext cx="2667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t="8273" b="10656"/>
          <a:stretch>
            <a:fillRect/>
          </a:stretch>
        </p:blipFill>
        <p:spPr bwMode="auto">
          <a:xfrm>
            <a:off x="1371600" y="1905000"/>
            <a:ext cx="6400800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/>
              <a:t>Haworth Planes Height-Adjustable Bench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1905000"/>
            <a:ext cx="2667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0"/>
            <a:ext cx="8839200" cy="455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620317" y="2144348"/>
          <a:ext cx="5890668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3807526848"/>
                    </a:ext>
                  </a:extLst>
                </a:gridCol>
                <a:gridCol w="422309">
                  <a:extLst>
                    <a:ext uri="{9D8B030D-6E8A-4147-A177-3AD203B41FA5}">
                      <a16:colId xmlns:a16="http://schemas.microsoft.com/office/drawing/2014/main" val="1789925869"/>
                    </a:ext>
                  </a:extLst>
                </a:gridCol>
                <a:gridCol w="422309">
                  <a:extLst>
                    <a:ext uri="{9D8B030D-6E8A-4147-A177-3AD203B41FA5}">
                      <a16:colId xmlns:a16="http://schemas.microsoft.com/office/drawing/2014/main" val="377368047"/>
                    </a:ext>
                  </a:extLst>
                </a:gridCol>
                <a:gridCol w="422309">
                  <a:extLst>
                    <a:ext uri="{9D8B030D-6E8A-4147-A177-3AD203B41FA5}">
                      <a16:colId xmlns:a16="http://schemas.microsoft.com/office/drawing/2014/main" val="2877267774"/>
                    </a:ext>
                  </a:extLst>
                </a:gridCol>
                <a:gridCol w="422309">
                  <a:extLst>
                    <a:ext uri="{9D8B030D-6E8A-4147-A177-3AD203B41FA5}">
                      <a16:colId xmlns:a16="http://schemas.microsoft.com/office/drawing/2014/main" val="1622602390"/>
                    </a:ext>
                  </a:extLst>
                </a:gridCol>
                <a:gridCol w="422309">
                  <a:extLst>
                    <a:ext uri="{9D8B030D-6E8A-4147-A177-3AD203B41FA5}">
                      <a16:colId xmlns:a16="http://schemas.microsoft.com/office/drawing/2014/main" val="2465847601"/>
                    </a:ext>
                  </a:extLst>
                </a:gridCol>
                <a:gridCol w="422309">
                  <a:extLst>
                    <a:ext uri="{9D8B030D-6E8A-4147-A177-3AD203B41FA5}">
                      <a16:colId xmlns:a16="http://schemas.microsoft.com/office/drawing/2014/main" val="1067963363"/>
                    </a:ext>
                  </a:extLst>
                </a:gridCol>
                <a:gridCol w="422309">
                  <a:extLst>
                    <a:ext uri="{9D8B030D-6E8A-4147-A177-3AD203B41FA5}">
                      <a16:colId xmlns:a16="http://schemas.microsoft.com/office/drawing/2014/main" val="4177274"/>
                    </a:ext>
                  </a:extLst>
                </a:gridCol>
                <a:gridCol w="422309">
                  <a:extLst>
                    <a:ext uri="{9D8B030D-6E8A-4147-A177-3AD203B41FA5}">
                      <a16:colId xmlns:a16="http://schemas.microsoft.com/office/drawing/2014/main" val="2746962714"/>
                    </a:ext>
                  </a:extLst>
                </a:gridCol>
                <a:gridCol w="422309">
                  <a:extLst>
                    <a:ext uri="{9D8B030D-6E8A-4147-A177-3AD203B41FA5}">
                      <a16:colId xmlns:a16="http://schemas.microsoft.com/office/drawing/2014/main" val="591549258"/>
                    </a:ext>
                  </a:extLst>
                </a:gridCol>
                <a:gridCol w="422309">
                  <a:extLst>
                    <a:ext uri="{9D8B030D-6E8A-4147-A177-3AD203B41FA5}">
                      <a16:colId xmlns:a16="http://schemas.microsoft.com/office/drawing/2014/main" val="4174949250"/>
                    </a:ext>
                  </a:extLst>
                </a:gridCol>
                <a:gridCol w="422309">
                  <a:extLst>
                    <a:ext uri="{9D8B030D-6E8A-4147-A177-3AD203B41FA5}">
                      <a16:colId xmlns:a16="http://schemas.microsoft.com/office/drawing/2014/main" val="697365660"/>
                    </a:ext>
                  </a:extLst>
                </a:gridCol>
                <a:gridCol w="422309">
                  <a:extLst>
                    <a:ext uri="{9D8B030D-6E8A-4147-A177-3AD203B41FA5}">
                      <a16:colId xmlns:a16="http://schemas.microsoft.com/office/drawing/2014/main" val="1216623773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pPr algn="l"/>
                      <a:endParaRPr lang="en-US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011913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algn="l"/>
                      <a:endParaRPr lang="en-US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450526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algn="l"/>
                      <a:endParaRPr lang="en-US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14087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 Attributes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Accessory</a:t>
                      </a:r>
                      <a:r>
                        <a:rPr lang="en-US" sz="8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Integration</a:t>
                      </a:r>
                      <a:endParaRPr lang="en-US" sz="8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</a:t>
                      </a:r>
                      <a:r>
                        <a:rPr lang="en-US" sz="8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Integration</a:t>
                      </a:r>
                      <a:endParaRPr lang="en-US" sz="8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Integration</a:t>
                      </a: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Accessory</a:t>
                      </a:r>
                      <a:r>
                        <a:rPr lang="en-US" sz="8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Integration</a:t>
                      </a:r>
                      <a:endParaRPr lang="en-US" sz="8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</a:t>
                      </a:r>
                      <a:r>
                        <a:rPr lang="en-US" sz="8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Integration</a:t>
                      </a:r>
                      <a:endParaRPr lang="en-US" sz="8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Integration</a:t>
                      </a:r>
                    </a:p>
                  </a:txBody>
                  <a:tcPr marL="68580" marR="68580" marT="34290" marB="3429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07534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Configurability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Non-Configurable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Configurable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Non-Configurable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Configurable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18362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Based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Partition Based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47712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409040" y="2902209"/>
            <a:ext cx="681396" cy="20774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Mainstream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475814" y="2896701"/>
            <a:ext cx="50292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886580" y="2139465"/>
            <a:ext cx="0" cy="293965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729544" y="2139465"/>
            <a:ext cx="0" cy="322540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43880" y="2139465"/>
            <a:ext cx="0" cy="293784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33926" y="2139465"/>
            <a:ext cx="507109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33924" y="2139465"/>
            <a:ext cx="0" cy="349843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1002" y="2153751"/>
            <a:ext cx="0" cy="293784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92484" y="2141277"/>
            <a:ext cx="0" cy="350576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06820" y="2141277"/>
            <a:ext cx="0" cy="293784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39018" y="2118033"/>
            <a:ext cx="0" cy="293784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253360" y="2141277"/>
            <a:ext cx="0" cy="322359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74836" y="2143035"/>
            <a:ext cx="0" cy="293784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96318" y="2132319"/>
            <a:ext cx="0" cy="293784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509338" y="2129245"/>
            <a:ext cx="0" cy="350576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409280" y="2151696"/>
            <a:ext cx="581653" cy="20774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Premium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39424" y="3647987"/>
            <a:ext cx="681396" cy="20774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Economical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74842" y="4312689"/>
            <a:ext cx="581653" cy="20774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$500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178676" y="4398818"/>
            <a:ext cx="2607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24630" y="3637594"/>
            <a:ext cx="507109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35022" y="4401326"/>
            <a:ext cx="507109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86630" y="2139465"/>
            <a:ext cx="0" cy="293784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Arrow 30"/>
          <p:cNvSpPr/>
          <p:nvPr/>
        </p:nvSpPr>
        <p:spPr>
          <a:xfrm>
            <a:off x="2443221" y="3281103"/>
            <a:ext cx="1279178" cy="36688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Planes Height-Adjustable Bench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780454" y="3533687"/>
            <a:ext cx="581653" cy="20774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$1,000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2182772" y="3632220"/>
            <a:ext cx="2607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780752" y="2806502"/>
            <a:ext cx="581653" cy="20774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$1,500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188682" y="2897153"/>
            <a:ext cx="4114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5004145" y="2411873"/>
            <a:ext cx="2538095" cy="2018232"/>
          </a:xfrm>
          <a:prstGeom prst="roundRect">
            <a:avLst>
              <a:gd name="adj" fmla="val 6294"/>
            </a:avLst>
          </a:prstGeom>
          <a:solidFill>
            <a:srgbClr val="4F81BD">
              <a:alpha val="5098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75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83600" y="2456805"/>
            <a:ext cx="9896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 Modular Attachment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80955" y="4133510"/>
            <a:ext cx="9896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</a:t>
            </a:r>
            <a:br>
              <a:rPr lang="en-US" sz="750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50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Attachment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84682" y="3158721"/>
            <a:ext cx="98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Compose Connections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 bwMode="auto">
          <a:xfrm>
            <a:off x="1657350" y="1592831"/>
            <a:ext cx="5145102" cy="27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2400" spc="3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5pPr>
            <a:lvl6pPr marL="3429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6pPr>
            <a:lvl7pPr marL="6858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7pPr>
            <a:lvl8pPr marL="10287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8pPr>
            <a:lvl9pPr marL="13716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defTabSz="685800" eaLnBrk="1" hangingPunct="1"/>
            <a:r>
              <a:rPr lang="en-US" sz="1800" kern="0" spc="225" dirty="0">
                <a:solidFill>
                  <a:srgbClr val="000000">
                    <a:lumMod val="65000"/>
                    <a:lumOff val="35000"/>
                  </a:srgbClr>
                </a:solidFill>
              </a:rPr>
              <a:t>MARKET POSITIONING </a:t>
            </a:r>
            <a:r>
              <a:rPr lang="en-US" sz="900" kern="0" spc="225" dirty="0">
                <a:solidFill>
                  <a:srgbClr val="000000">
                    <a:lumMod val="65000"/>
                    <a:lumOff val="35000"/>
                  </a:srgbClr>
                </a:solidFill>
              </a:rPr>
              <a:t>(NET PRICE/WORKSTATION)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5001478" y="4142931"/>
            <a:ext cx="2494241" cy="28575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Connections with Swivel table</a:t>
            </a:r>
          </a:p>
        </p:txBody>
      </p:sp>
      <p:sp>
        <p:nvSpPr>
          <p:cNvPr id="42" name="Right Arrow 41"/>
          <p:cNvSpPr/>
          <p:nvPr/>
        </p:nvSpPr>
        <p:spPr>
          <a:xfrm>
            <a:off x="4995712" y="3842079"/>
            <a:ext cx="2509302" cy="28575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Connections with Hop table</a:t>
            </a:r>
          </a:p>
        </p:txBody>
      </p:sp>
      <p:sp>
        <p:nvSpPr>
          <p:cNvPr id="43" name="Right Arrow 42"/>
          <p:cNvSpPr/>
          <p:nvPr/>
        </p:nvSpPr>
        <p:spPr>
          <a:xfrm>
            <a:off x="4998485" y="3620876"/>
            <a:ext cx="2497235" cy="28575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5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Connections with Planes HAT’s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1659010" y="1835276"/>
            <a:ext cx="5145102" cy="27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2400" spc="3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5pPr>
            <a:lvl6pPr marL="3429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6pPr>
            <a:lvl7pPr marL="6858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7pPr>
            <a:lvl8pPr marL="10287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8pPr>
            <a:lvl9pPr marL="13716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defTabSz="685800" eaLnBrk="1" hangingPunct="1"/>
            <a:r>
              <a:rPr lang="en-US" sz="1200" kern="0" spc="225" dirty="0">
                <a:solidFill>
                  <a:srgbClr val="000000">
                    <a:lumMod val="65000"/>
                    <a:lumOff val="35000"/>
                  </a:srgbClr>
                </a:solidFill>
              </a:rPr>
              <a:t>Priced for 30”d x 72”w 4-pack with 3-circ power</a:t>
            </a:r>
          </a:p>
        </p:txBody>
      </p:sp>
    </p:spTree>
    <p:extLst>
      <p:ext uri="{BB962C8B-B14F-4D97-AF65-F5344CB8AC3E}">
        <p14:creationId xmlns:p14="http://schemas.microsoft.com/office/powerpoint/2010/main" val="401817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51610" y="2784584"/>
            <a:ext cx="3696590" cy="37543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342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6A737B"/>
                </a:solidFill>
                <a:latin typeface="Trebuchet MS" pitchFamily="34" charset="0"/>
                <a:ea typeface="+mn-ea"/>
              </a:defRPr>
            </a:lvl2pPr>
            <a:lvl3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6A737B"/>
                </a:solidFill>
                <a:latin typeface="Trebuchet MS" pitchFamily="34" charset="0"/>
                <a:ea typeface="+mn-ea"/>
              </a:defRPr>
            </a:lvl3pPr>
            <a:lvl4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6A737B"/>
                </a:solidFill>
                <a:latin typeface="Trebuchet MS" pitchFamily="34" charset="0"/>
                <a:ea typeface="+mn-ea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6A737B"/>
                </a:solidFill>
                <a:latin typeface="Trebuchet MS" pitchFamily="34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Use when: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7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All surfaces will be height adjustable OR all surfaces are fixed OR there is a mixture of the two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7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Flexibility in workstation orientation is desired adjacent to the Connections spine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7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The ability to reconfigure is important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7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The client has Compose panels (Able to physically integrate with Standard Compose panels)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7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Desired aesthetic more similar to a panel system</a:t>
            </a:r>
          </a:p>
          <a:p>
            <a:endParaRPr lang="en-US" sz="1425" kern="0" dirty="0">
              <a:solidFill>
                <a:srgbClr val="000000">
                  <a:lumMod val="65000"/>
                  <a:lumOff val="35000"/>
                </a:srgbClr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</a:pPr>
            <a:endParaRPr lang="en-US" sz="1800" kern="0" dirty="0">
              <a:solidFill>
                <a:srgbClr val="6A737B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50000"/>
                <a:tint val="45000"/>
                <a:satMod val="400000"/>
              </a:schemeClr>
            </a:duotone>
          </a:blip>
          <a:srcRect r="15230" b="32488"/>
          <a:stretch/>
        </p:blipFill>
        <p:spPr>
          <a:xfrm>
            <a:off x="5178840" y="2748008"/>
            <a:ext cx="3136486" cy="325274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990210" y="1975102"/>
            <a:ext cx="3886200" cy="57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2400" spc="3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5pPr>
            <a:lvl6pPr marL="3429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6pPr>
            <a:lvl7pPr marL="6858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7pPr>
            <a:lvl8pPr marL="10287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8pPr>
            <a:lvl9pPr marL="13716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r>
              <a:rPr lang="en-US" sz="18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PLANES HEIGHT-ADJUSTABLE BENCH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90210" y="2779776"/>
            <a:ext cx="3696590" cy="37543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342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6A737B"/>
                </a:solidFill>
                <a:latin typeface="Trebuchet MS" pitchFamily="34" charset="0"/>
                <a:ea typeface="+mn-ea"/>
              </a:defRPr>
            </a:lvl2pPr>
            <a:lvl3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6A737B"/>
                </a:solidFill>
                <a:latin typeface="Trebuchet MS" pitchFamily="34" charset="0"/>
                <a:ea typeface="+mn-ea"/>
              </a:defRPr>
            </a:lvl3pPr>
            <a:lvl4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6A737B"/>
                </a:solidFill>
                <a:latin typeface="Trebuchet MS" pitchFamily="34" charset="0"/>
                <a:ea typeface="+mn-ea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6A737B"/>
                </a:solidFill>
                <a:latin typeface="Trebuchet MS" pitchFamily="34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Use when: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7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All surfaces will be height adjustable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7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All surfaces will be oriented like a bench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7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Many things will be attached to the HAT’s OR significant weight will be loaded on the HAT’s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7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Clean wire management from HAT through structure is crucial to client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7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Desired aesthetic more similar to a bench </a:t>
            </a:r>
          </a:p>
          <a:p>
            <a:endParaRPr lang="en-US" sz="1425" kern="0" dirty="0">
              <a:solidFill>
                <a:srgbClr val="000000">
                  <a:lumMod val="65000"/>
                  <a:lumOff val="35000"/>
                </a:srgbClr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</a:pPr>
            <a:endParaRPr lang="en-US" sz="1800" kern="0" dirty="0">
              <a:solidFill>
                <a:srgbClr val="6A737B"/>
              </a:solidFill>
              <a:latin typeface="Trebuchet MS"/>
              <a:cs typeface="Trebuchet M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51610" y="1692929"/>
            <a:ext cx="3429000" cy="57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2400" spc="3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5pPr>
            <a:lvl6pPr marL="3429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6pPr>
            <a:lvl7pPr marL="6858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7pPr>
            <a:lvl8pPr marL="10287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8pPr>
            <a:lvl9pPr marL="13716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r>
              <a:rPr lang="en-US" sz="18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COMPOSE CONNECTIONS</a:t>
            </a:r>
          </a:p>
        </p:txBody>
      </p:sp>
    </p:spTree>
    <p:extLst>
      <p:ext uri="{BB962C8B-B14F-4D97-AF65-F5344CB8AC3E}">
        <p14:creationId xmlns:p14="http://schemas.microsoft.com/office/powerpoint/2010/main" val="7411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rebuchet MS" pitchFamily="-112" charset="0"/>
              </a:rPr>
              <a:t>Compose Connections</a:t>
            </a:r>
          </a:p>
        </p:txBody>
      </p:sp>
      <p:sp>
        <p:nvSpPr>
          <p:cNvPr id="17411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rebuchet MS" pitchFamily="-112" charset="0"/>
              </a:rPr>
              <a:t>Haworth Wellness Seminar</a:t>
            </a:r>
          </a:p>
        </p:txBody>
      </p:sp>
      <p:pic>
        <p:nvPicPr>
          <p:cNvPr id="17412" name="Picture 1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8413" y="977900"/>
            <a:ext cx="152558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2240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38BA81-5AFB-4BA6-82B0-F23A7C18202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1594" y="1562459"/>
            <a:ext cx="128104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Global Innovation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83220" y="1456817"/>
            <a:ext cx="3451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PLM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048488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Compose Connections is a </a:t>
            </a:r>
            <a:r>
              <a:rPr lang="en-US" sz="1800" b="1" kern="0" dirty="0">
                <a:solidFill>
                  <a:srgbClr val="E31837"/>
                </a:solidFill>
                <a:latin typeface="Myriad Pro" panose="020B0503030403020204" pitchFamily="34" charset="0"/>
              </a:rPr>
              <a:t>lite-scale spine based system 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designed for the </a:t>
            </a:r>
            <a:r>
              <a:rPr lang="en-US" sz="1800" b="1" kern="0" dirty="0">
                <a:solidFill>
                  <a:srgbClr val="E31837"/>
                </a:solidFill>
                <a:latin typeface="Myriad Pro" panose="020B0503030403020204" pitchFamily="34" charset="0"/>
              </a:rPr>
              <a:t>open-plan office environment </a:t>
            </a: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to delineate space and provide flexible access to power and data.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1592831"/>
            <a:ext cx="4572000" cy="27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2400" spc="3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5pPr>
            <a:lvl6pPr marL="3429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6pPr>
            <a:lvl7pPr marL="6858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7pPr>
            <a:lvl8pPr marL="10287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8pPr>
            <a:lvl9pPr marL="13716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r>
              <a:rPr lang="en-US" sz="18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WHAT IS COMPOSE CONNECTIONS?</a:t>
            </a:r>
          </a:p>
        </p:txBody>
      </p:sp>
      <p:sp>
        <p:nvSpPr>
          <p:cNvPr id="9" name="Rectangle 8"/>
          <p:cNvSpPr/>
          <p:nvPr/>
        </p:nvSpPr>
        <p:spPr>
          <a:xfrm>
            <a:off x="272677" y="3212574"/>
            <a:ext cx="849032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0075" lvl="1" indent="-257175">
              <a:lnSpc>
                <a:spcPct val="150000"/>
              </a:lnSpc>
              <a:buClr>
                <a:srgbClr val="C9C63A"/>
              </a:buClr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Supports project teams or flexible working environments</a:t>
            </a:r>
          </a:p>
          <a:p>
            <a:pPr marL="600075" lvl="1" indent="-257175">
              <a:lnSpc>
                <a:spcPct val="150000"/>
              </a:lnSpc>
              <a:buClr>
                <a:srgbClr val="C9C63A"/>
              </a:buClr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Broadens the application range of the Compose product line</a:t>
            </a:r>
          </a:p>
          <a:p>
            <a:pPr marL="942975" lvl="2" indent="-257175">
              <a:lnSpc>
                <a:spcPct val="150000"/>
              </a:lnSpc>
              <a:buClr>
                <a:srgbClr val="C9C63A"/>
              </a:buClr>
              <a:buFont typeface="Wingdings 3" panose="05040102010807070707" pitchFamily="18" charset="2"/>
              <a:buChar char=""/>
            </a:pP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Myriad Pro" panose="020B0503030403020204" pitchFamily="34" charset="0"/>
                <a:cs typeface="Arial" pitchFamily="34" charset="0"/>
              </a:rPr>
              <a:t>Capable of freestanding applications </a:t>
            </a:r>
          </a:p>
          <a:p>
            <a:pPr marL="942975" lvl="2" indent="-257175">
              <a:lnSpc>
                <a:spcPct val="150000"/>
              </a:lnSpc>
              <a:buClr>
                <a:srgbClr val="C9C63A"/>
              </a:buClr>
              <a:buFont typeface="Wingdings 3" panose="05040102010807070707" pitchFamily="18" charset="2"/>
              <a:buChar char=""/>
            </a:pPr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latin typeface="Myriad Pro" panose="020B0503030403020204" pitchFamily="34" charset="0"/>
                <a:cs typeface="Arial" pitchFamily="34" charset="0"/>
              </a:rPr>
              <a:t>Capable of applications that support other fixed elements (work surfaces, screens, storage, etc.)</a:t>
            </a:r>
          </a:p>
          <a:p>
            <a:pPr marL="600075" lvl="1" indent="-257175">
              <a:lnSpc>
                <a:spcPct val="150000"/>
              </a:lnSpc>
              <a:buClr>
                <a:srgbClr val="C9C63A"/>
              </a:buClr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Simple kit of parts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" t="15891" r="8183" b="10710"/>
          <a:stretch/>
        </p:blipFill>
        <p:spPr>
          <a:xfrm>
            <a:off x="3352800" y="4630686"/>
            <a:ext cx="4945037" cy="207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3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390852" y="3050657"/>
            <a:ext cx="2857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308700" y="2429153"/>
            <a:ext cx="3679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344418" y="3654305"/>
            <a:ext cx="33218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355134" y="4286525"/>
            <a:ext cx="32146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73018" y="4286527"/>
            <a:ext cx="0" cy="123503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73018" y="4900889"/>
            <a:ext cx="9286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73018" y="5516945"/>
            <a:ext cx="9286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80351" y="2422007"/>
            <a:ext cx="146981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75007" y="3050657"/>
            <a:ext cx="146981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75008" y="3654305"/>
            <a:ext cx="191986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94636" y="4293671"/>
            <a:ext cx="59293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94636" y="4900889"/>
            <a:ext cx="59293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14405" y="5518823"/>
            <a:ext cx="188046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1372865" y="2054819"/>
          <a:ext cx="5829305" cy="3786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5">
                  <a:extLst>
                    <a:ext uri="{9D8B030D-6E8A-4147-A177-3AD203B41FA5}">
                      <a16:colId xmlns:a16="http://schemas.microsoft.com/office/drawing/2014/main" val="2909444245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3527788126"/>
                    </a:ext>
                  </a:extLst>
                </a:gridCol>
                <a:gridCol w="3086101">
                  <a:extLst>
                    <a:ext uri="{9D8B030D-6E8A-4147-A177-3AD203B41FA5}">
                      <a16:colId xmlns:a16="http://schemas.microsoft.com/office/drawing/2014/main" val="3499318067"/>
                    </a:ext>
                  </a:extLst>
                </a:gridCol>
              </a:tblGrid>
              <a:tr h="700752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Flexibility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Decouple utility infrastructure</a:t>
                      </a:r>
                      <a:r>
                        <a:rPr lang="en-US" sz="8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from the furniture application via functionally independent elements</a:t>
                      </a:r>
                      <a:endParaRPr lang="en-US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548324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Easy</a:t>
                      </a:r>
                      <a:br>
                        <a:rPr lang="en-US" sz="8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tility access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Worksurface</a:t>
                      </a:r>
                      <a:r>
                        <a:rPr lang="en-US" sz="8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height access to power and data on both sides</a:t>
                      </a:r>
                      <a:endParaRPr lang="en-US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871147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“Non-cube”</a:t>
                      </a:r>
                      <a:br>
                        <a:rPr lang="en-US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aesthetic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 scale/simple</a:t>
                      </a:r>
                      <a:r>
                        <a:rPr lang="en-US" sz="8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 language via integrated leg and/or foot options</a:t>
                      </a:r>
                      <a:endParaRPr lang="en-US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128957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</a:t>
                      </a:r>
                      <a:br>
                        <a:rPr lang="en-US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versatility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Accessory screens</a:t>
                      </a:r>
                      <a:r>
                        <a:rPr lang="en-US" sz="8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worktools integration with off modular attachment</a:t>
                      </a:r>
                      <a:endParaRPr lang="en-US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914164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Worksurface</a:t>
                      </a:r>
                      <a:r>
                        <a:rPr lang="en-US" sz="8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storage c</a:t>
                      </a:r>
                      <a:r>
                        <a:rPr lang="en-US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omponent</a:t>
                      </a:r>
                      <a:r>
                        <a:rPr lang="en-US" sz="8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integration with off modular attachment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470755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  <a:r>
                        <a:rPr lang="en-US" sz="8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integration with off modular attachment</a:t>
                      </a:r>
                      <a:endParaRPr lang="en-US" sz="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770946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25304"/>
          <a:stretch/>
        </p:blipFill>
        <p:spPr>
          <a:xfrm>
            <a:off x="5623131" y="2107074"/>
            <a:ext cx="1623904" cy="6941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9" b="14764"/>
          <a:stretch/>
        </p:blipFill>
        <p:spPr>
          <a:xfrm>
            <a:off x="4456203" y="4613131"/>
            <a:ext cx="1488665" cy="7498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85" y="4827790"/>
            <a:ext cx="1200150" cy="8725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84" y="3186389"/>
            <a:ext cx="1200150" cy="12001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968" y="3918511"/>
            <a:ext cx="1091193" cy="6346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6" t="23500" r="36667" b="48234"/>
          <a:stretch/>
        </p:blipFill>
        <p:spPr>
          <a:xfrm>
            <a:off x="4476424" y="2678984"/>
            <a:ext cx="1296995" cy="648498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628933" y="4248881"/>
            <a:ext cx="123510" cy="12351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01084" y="4232931"/>
            <a:ext cx="1354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636908" y="4843739"/>
            <a:ext cx="123510" cy="12351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09059" y="4827790"/>
            <a:ext cx="1354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642068" y="5463088"/>
            <a:ext cx="123510" cy="12351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14219" y="5447138"/>
            <a:ext cx="1354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628934" y="2369796"/>
            <a:ext cx="123510" cy="12351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01085" y="2353846"/>
            <a:ext cx="1354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636909" y="2983883"/>
            <a:ext cx="123510" cy="12351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09059" y="2967934"/>
            <a:ext cx="1354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642069" y="3603232"/>
            <a:ext cx="123510" cy="12351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14219" y="3587282"/>
            <a:ext cx="1354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 bwMode="auto">
          <a:xfrm>
            <a:off x="628535" y="1459600"/>
            <a:ext cx="4572000" cy="27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2400" spc="3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5pPr>
            <a:lvl6pPr marL="3429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6pPr>
            <a:lvl7pPr marL="6858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7pPr>
            <a:lvl8pPr marL="10287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8pPr>
            <a:lvl9pPr marL="13716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r>
              <a:rPr lang="en-US" sz="18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PERFORMANCE CRITERIA</a:t>
            </a:r>
          </a:p>
        </p:txBody>
      </p:sp>
    </p:spTree>
    <p:extLst>
      <p:ext uri="{BB962C8B-B14F-4D97-AF65-F5344CB8AC3E}">
        <p14:creationId xmlns:p14="http://schemas.microsoft.com/office/powerpoint/2010/main" val="89704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8" t="17527" r="17694" b="4100"/>
          <a:stretch/>
        </p:blipFill>
        <p:spPr>
          <a:xfrm>
            <a:off x="2527419" y="2799281"/>
            <a:ext cx="4351946" cy="2634242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49366" y="2028025"/>
            <a:ext cx="2123082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257175" indent="-257175" algn="r"/>
            <a:r>
              <a:rPr lang="en-US" sz="900" dirty="0">
                <a:solidFill>
                  <a:srgbClr val="71CEE3">
                    <a:lumMod val="50000"/>
                  </a:srgbClr>
                </a:solidFill>
                <a:latin typeface="Myriad Pro" panose="020B0503030403020204" pitchFamily="34" charset="0"/>
                <a:ea typeface="Calibri" pitchFamily="34" charset="0"/>
                <a:cs typeface="Arial" pitchFamily="34" charset="0"/>
              </a:rPr>
              <a:t>Functional Top Cap</a:t>
            </a:r>
          </a:p>
          <a:p>
            <a:pPr marL="257175" indent="-257175" algn="r"/>
            <a:r>
              <a:rPr lang="en-US" sz="900" dirty="0">
                <a:solidFill>
                  <a:srgbClr val="71CEE3">
                    <a:lumMod val="50000"/>
                  </a:srgbClr>
                </a:solidFill>
                <a:latin typeface="Myriad Pro" panose="020B0503030403020204" pitchFamily="34" charset="0"/>
                <a:ea typeface="Calibri" pitchFamily="34" charset="0"/>
                <a:cs typeface="Arial" pitchFamily="34" charset="0"/>
              </a:rPr>
              <a:t>Off-modular Component Mounting 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012736" y="2561239"/>
            <a:ext cx="1553286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257175" indent="-257175"/>
            <a:r>
              <a:rPr lang="en-US" sz="900" dirty="0">
                <a:solidFill>
                  <a:srgbClr val="71CEE3">
                    <a:lumMod val="50000"/>
                  </a:srgbClr>
                </a:solidFill>
                <a:latin typeface="Myriad Pro" panose="020B0503030403020204" pitchFamily="34" charset="0"/>
                <a:ea typeface="Calibri" pitchFamily="34" charset="0"/>
                <a:cs typeface="Arial" pitchFamily="34" charset="0"/>
              </a:rPr>
              <a:t>Worksurface tethering</a:t>
            </a:r>
          </a:p>
          <a:p>
            <a:pPr marL="257175" indent="-257175"/>
            <a:r>
              <a:rPr lang="en-US" sz="900" dirty="0">
                <a:solidFill>
                  <a:srgbClr val="71CEE3">
                    <a:lumMod val="50000"/>
                  </a:srgbClr>
                </a:solidFill>
                <a:latin typeface="Myriad Pro" panose="020B0503030403020204" pitchFamily="34" charset="0"/>
                <a:ea typeface="Calibri" pitchFamily="34" charset="0"/>
                <a:cs typeface="Arial" pitchFamily="34" charset="0"/>
              </a:rPr>
              <a:t>Screen mounting</a:t>
            </a:r>
          </a:p>
          <a:p>
            <a:pPr marL="257175" indent="-257175"/>
            <a:r>
              <a:rPr lang="en-US" sz="900" dirty="0">
                <a:solidFill>
                  <a:srgbClr val="71CEE3">
                    <a:lumMod val="50000"/>
                  </a:srgbClr>
                </a:solidFill>
                <a:latin typeface="Myriad Pro" panose="020B0503030403020204" pitchFamily="34" charset="0"/>
                <a:ea typeface="Calibri" pitchFamily="34" charset="0"/>
                <a:cs typeface="Arial" pitchFamily="34" charset="0"/>
              </a:rPr>
              <a:t>Accessory mounting</a:t>
            </a:r>
          </a:p>
          <a:p>
            <a:pPr marL="257175" indent="-257175"/>
            <a:r>
              <a:rPr lang="en-US" sz="900" dirty="0">
                <a:solidFill>
                  <a:srgbClr val="71CEE3">
                    <a:lumMod val="50000"/>
                  </a:srgbClr>
                </a:solidFill>
                <a:latin typeface="Myriad Pro" panose="020B0503030403020204" pitchFamily="34" charset="0"/>
                <a:ea typeface="Calibri" pitchFamily="34" charset="0"/>
                <a:cs typeface="Arial" pitchFamily="34" charset="0"/>
              </a:rPr>
              <a:t>Storage mounting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100594" y="3156067"/>
            <a:ext cx="0" cy="33464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w="med" len="sm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80324" y="2374275"/>
            <a:ext cx="0" cy="140645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w="med" len="sm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612409" y="4301820"/>
            <a:ext cx="1750326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257175" indent="-257175"/>
            <a:r>
              <a:rPr lang="en-US" sz="900" dirty="0">
                <a:solidFill>
                  <a:srgbClr val="E31837"/>
                </a:solidFill>
                <a:latin typeface="Myriad Pro" panose="020B0503030403020204" pitchFamily="34" charset="0"/>
                <a:ea typeface="Calibri" pitchFamily="34" charset="0"/>
                <a:cs typeface="Arial" pitchFamily="34" charset="0"/>
              </a:rPr>
              <a:t>Systems Integration (26”/Stack) 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612436" y="5070437"/>
            <a:ext cx="160020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257175" indent="-257175" algn="r"/>
            <a:r>
              <a:rPr lang="en-US" sz="900" dirty="0">
                <a:solidFill>
                  <a:srgbClr val="71CEE3">
                    <a:lumMod val="50000"/>
                  </a:srgbClr>
                </a:solidFill>
                <a:latin typeface="Myriad Pro" panose="020B0503030403020204" pitchFamily="34" charset="0"/>
                <a:ea typeface="Calibri" pitchFamily="34" charset="0"/>
                <a:cs typeface="Arial" pitchFamily="34" charset="0"/>
              </a:rPr>
              <a:t>Elevated Aesthetic Detail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139280" y="4301043"/>
            <a:ext cx="0" cy="78986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oval" w="lg" len="lg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92416" y="4005059"/>
            <a:ext cx="0" cy="1293599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oval" w="lg" len="lg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949366" y="5272974"/>
            <a:ext cx="160020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257175" indent="-257175" algn="r"/>
            <a:r>
              <a:rPr lang="en-US" sz="900" dirty="0">
                <a:solidFill>
                  <a:srgbClr val="71CEE3">
                    <a:lumMod val="50000"/>
                  </a:srgbClr>
                </a:solidFill>
                <a:latin typeface="Myriad Pro" panose="020B0503030403020204" pitchFamily="34" charset="0"/>
                <a:ea typeface="Calibri" pitchFamily="34" charset="0"/>
                <a:cs typeface="Arial" pitchFamily="34" charset="0"/>
              </a:rPr>
              <a:t>Utility Access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198688" y="4408890"/>
            <a:ext cx="457200" cy="0"/>
          </a:xfrm>
          <a:prstGeom prst="line">
            <a:avLst/>
          </a:prstGeom>
          <a:ln w="28575">
            <a:solidFill>
              <a:schemeClr val="accent1"/>
            </a:solidFill>
            <a:headEnd type="oval" w="lg" len="lg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447369" y="4675032"/>
            <a:ext cx="142875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257175" indent="-257175"/>
            <a:r>
              <a:rPr lang="en-US" sz="900" dirty="0">
                <a:solidFill>
                  <a:srgbClr val="71CEE3">
                    <a:lumMod val="50000"/>
                  </a:srgbClr>
                </a:solidFill>
                <a:latin typeface="Myriad Pro" panose="020B0503030403020204" pitchFamily="34" charset="0"/>
                <a:ea typeface="Calibri" pitchFamily="34" charset="0"/>
                <a:cs typeface="Arial" pitchFamily="34" charset="0"/>
              </a:rPr>
              <a:t>Freestanding Structure 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918908" y="4784686"/>
            <a:ext cx="545058" cy="1431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oval" w="lg" len="lg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995302" y="2424726"/>
            <a:ext cx="1923607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257175" indent="-257175" algn="r"/>
            <a:r>
              <a:rPr lang="en-US" sz="900" dirty="0">
                <a:solidFill>
                  <a:srgbClr val="E31837"/>
                </a:solidFill>
                <a:latin typeface="Myriad Pro" panose="020B0503030403020204" pitchFamily="34" charset="0"/>
                <a:ea typeface="Calibri" pitchFamily="34" charset="0"/>
                <a:cs typeface="Arial" pitchFamily="34" charset="0"/>
              </a:rPr>
              <a:t>Standard Top Cap</a:t>
            </a:r>
          </a:p>
          <a:p>
            <a:pPr marL="257175" indent="-257175" algn="r"/>
            <a:r>
              <a:rPr lang="en-US" sz="900" dirty="0">
                <a:solidFill>
                  <a:srgbClr val="E31837"/>
                </a:solidFill>
                <a:latin typeface="Myriad Pro" panose="020B0503030403020204" pitchFamily="34" charset="0"/>
                <a:ea typeface="Calibri" pitchFamily="34" charset="0"/>
                <a:cs typeface="Arial" pitchFamily="34" charset="0"/>
              </a:rPr>
              <a:t>On-module Component Mounting  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819110" y="2770974"/>
            <a:ext cx="0" cy="950892"/>
          </a:xfrm>
          <a:prstGeom prst="line">
            <a:avLst/>
          </a:prstGeom>
          <a:ln w="28575">
            <a:solidFill>
              <a:schemeClr val="accent1"/>
            </a:solidFill>
            <a:headEnd w="med" len="sm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 bwMode="auto">
          <a:xfrm>
            <a:off x="709302" y="1446198"/>
            <a:ext cx="4572000" cy="27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2400" spc="3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5pPr>
            <a:lvl6pPr marL="3429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6pPr>
            <a:lvl7pPr marL="6858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7pPr>
            <a:lvl8pPr marL="10287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8pPr>
            <a:lvl9pPr marL="13716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r>
              <a:rPr lang="en-US" sz="18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CONNECTIONS COMPONENTS</a:t>
            </a:r>
          </a:p>
        </p:txBody>
      </p:sp>
    </p:spTree>
    <p:extLst>
      <p:ext uri="{BB962C8B-B14F-4D97-AF65-F5344CB8AC3E}">
        <p14:creationId xmlns:p14="http://schemas.microsoft.com/office/powerpoint/2010/main" val="308649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91896" y="1834182"/>
            <a:ext cx="4565904" cy="41416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342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6A737B"/>
                </a:solidFill>
                <a:latin typeface="Trebuchet MS" pitchFamily="34" charset="0"/>
                <a:ea typeface="+mn-ea"/>
              </a:defRPr>
            </a:lvl2pPr>
            <a:lvl3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6A737B"/>
                </a:solidFill>
                <a:latin typeface="Trebuchet MS" pitchFamily="34" charset="0"/>
                <a:ea typeface="+mn-ea"/>
              </a:defRPr>
            </a:lvl3pPr>
            <a:lvl4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6A737B"/>
                </a:solidFill>
                <a:latin typeface="Trebuchet MS" pitchFamily="34" charset="0"/>
                <a:ea typeface="+mn-ea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6A737B"/>
                </a:solidFill>
                <a:latin typeface="Trebuchet MS" pitchFamily="34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Approx. 80% of the volume (application)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43780"/>
            <a:ext cx="6442632" cy="31950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1463988"/>
            <a:ext cx="4572000" cy="27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2400" spc="3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5pPr>
            <a:lvl6pPr marL="3429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6pPr>
            <a:lvl7pPr marL="6858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7pPr>
            <a:lvl8pPr marL="10287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8pPr>
            <a:lvl9pPr marL="13716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r>
              <a:rPr lang="en-US" sz="18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FREESTANDING SPINE</a:t>
            </a:r>
          </a:p>
        </p:txBody>
      </p:sp>
    </p:spTree>
    <p:extLst>
      <p:ext uri="{BB962C8B-B14F-4D97-AF65-F5344CB8AC3E}">
        <p14:creationId xmlns:p14="http://schemas.microsoft.com/office/powerpoint/2010/main" val="52535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52700"/>
            <a:ext cx="7307680" cy="31242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07136" y="1813709"/>
            <a:ext cx="5160264" cy="41416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342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6A737B"/>
                </a:solidFill>
                <a:latin typeface="Trebuchet MS" pitchFamily="34" charset="0"/>
                <a:ea typeface="+mn-ea"/>
              </a:defRPr>
            </a:lvl2pPr>
            <a:lvl3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6A737B"/>
                </a:solidFill>
                <a:latin typeface="Trebuchet MS" pitchFamily="34" charset="0"/>
                <a:ea typeface="+mn-ea"/>
              </a:defRPr>
            </a:lvl3pPr>
            <a:lvl4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6A737B"/>
                </a:solidFill>
                <a:latin typeface="Trebuchet MS" pitchFamily="34" charset="0"/>
                <a:ea typeface="+mn-ea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6A737B"/>
                </a:solidFill>
                <a:latin typeface="Trebuchet MS" pitchFamily="34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Approx. 20% of the volume (application)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07136" y="1488730"/>
            <a:ext cx="4572000" cy="27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2400" spc="3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5pPr>
            <a:lvl6pPr marL="3429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6pPr>
            <a:lvl7pPr marL="6858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7pPr>
            <a:lvl8pPr marL="10287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8pPr>
            <a:lvl9pPr marL="13716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r>
              <a:rPr lang="en-US" sz="18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FIXED BASE APPLICATIONS</a:t>
            </a:r>
          </a:p>
        </p:txBody>
      </p:sp>
    </p:spTree>
    <p:extLst>
      <p:ext uri="{BB962C8B-B14F-4D97-AF65-F5344CB8AC3E}">
        <p14:creationId xmlns:p14="http://schemas.microsoft.com/office/powerpoint/2010/main" val="92248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85800" y="1828800"/>
            <a:ext cx="7239000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342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6A737B"/>
                </a:solidFill>
                <a:latin typeface="Trebuchet MS" pitchFamily="34" charset="0"/>
                <a:ea typeface="+mn-ea"/>
              </a:defRPr>
            </a:lvl2pPr>
            <a:lvl3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6A737B"/>
                </a:solidFill>
                <a:latin typeface="Trebuchet MS" pitchFamily="34" charset="0"/>
                <a:ea typeface="+mn-ea"/>
              </a:defRPr>
            </a:lvl3pPr>
            <a:lvl4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6A737B"/>
                </a:solidFill>
                <a:latin typeface="Trebuchet MS" pitchFamily="34" charset="0"/>
                <a:ea typeface="+mn-ea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6A737B"/>
                </a:solidFill>
                <a:latin typeface="Trebuchet MS" pitchFamily="34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57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Minor details make the difference</a:t>
            </a:r>
          </a:p>
          <a:p>
            <a:pPr lvl="1" indent="-257175">
              <a:buClr>
                <a:srgbClr val="EBE72A">
                  <a:lumMod val="75000"/>
                </a:srgbClr>
              </a:buClr>
            </a:pPr>
            <a:r>
              <a:rPr 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Minimal number of feet</a:t>
            </a:r>
          </a:p>
          <a:p>
            <a:pPr lvl="1" indent="-257175">
              <a:buClr>
                <a:srgbClr val="EBE72A">
                  <a:lumMod val="75000"/>
                </a:srgbClr>
              </a:buClr>
            </a:pPr>
            <a:r>
              <a:rPr 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Flat feet </a:t>
            </a:r>
          </a:p>
          <a:p>
            <a:pPr lvl="1" indent="-257175">
              <a:buClr>
                <a:srgbClr val="EBE72A">
                  <a:lumMod val="75000"/>
                </a:srgbClr>
              </a:buClr>
            </a:pPr>
            <a:r>
              <a:rPr 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Price scalability in the top trim</a:t>
            </a:r>
          </a:p>
          <a:p>
            <a:pPr lvl="1" indent="-257175">
              <a:buClr>
                <a:srgbClr val="EBE72A">
                  <a:lumMod val="75000"/>
                </a:srgbClr>
              </a:buClr>
            </a:pPr>
            <a:r>
              <a:rPr 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72” wide option</a:t>
            </a:r>
          </a:p>
          <a:p>
            <a:endParaRPr lang="en-US" sz="1425" kern="0" dirty="0">
              <a:solidFill>
                <a:srgbClr val="000000">
                  <a:lumMod val="65000"/>
                  <a:lumOff val="35000"/>
                </a:srgbClr>
              </a:solidFill>
              <a:latin typeface="Myriad Pro" panose="020B0503030403020204" pitchFamily="34" charset="0"/>
            </a:endParaRPr>
          </a:p>
          <a:p>
            <a:r>
              <a:rPr lang="en-US" sz="157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Vast Application Breadth</a:t>
            </a:r>
          </a:p>
          <a:p>
            <a:pPr lvl="1" indent="-257175">
              <a:buClr>
                <a:srgbClr val="EBE72A">
                  <a:lumMod val="75000"/>
                </a:srgbClr>
              </a:buClr>
            </a:pPr>
            <a:r>
              <a:rPr 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Freestanding or Fixed applications</a:t>
            </a:r>
          </a:p>
          <a:p>
            <a:pPr lvl="1" indent="-257175">
              <a:buClr>
                <a:srgbClr val="EBE72A">
                  <a:lumMod val="75000"/>
                </a:srgbClr>
              </a:buClr>
            </a:pPr>
            <a:r>
              <a:rPr 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Straight spine or Configurable </a:t>
            </a:r>
          </a:p>
          <a:p>
            <a:pPr lvl="1" indent="-257175">
              <a:buClr>
                <a:srgbClr val="EBE72A">
                  <a:lumMod val="75000"/>
                </a:srgbClr>
              </a:buClr>
            </a:pPr>
            <a:r>
              <a:rPr 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Open or Tile to floor options</a:t>
            </a:r>
          </a:p>
          <a:p>
            <a:pPr lvl="1" indent="-257175">
              <a:buClr>
                <a:srgbClr val="EBE72A">
                  <a:lumMod val="75000"/>
                </a:srgbClr>
              </a:buClr>
            </a:pPr>
            <a:r>
              <a:rPr 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On-modular or Off-modular planning</a:t>
            </a:r>
            <a:endParaRPr lang="en-US" sz="1425" kern="0" dirty="0">
              <a:solidFill>
                <a:srgbClr val="000000">
                  <a:lumMod val="65000"/>
                  <a:lumOff val="35000"/>
                </a:srgbClr>
              </a:solidFill>
              <a:latin typeface="Myriad Pro" panose="020B0503030403020204" pitchFamily="34" charset="0"/>
            </a:endParaRPr>
          </a:p>
          <a:p>
            <a:endParaRPr lang="en-US" sz="1425" kern="0" dirty="0">
              <a:solidFill>
                <a:srgbClr val="000000">
                  <a:lumMod val="65000"/>
                  <a:lumOff val="35000"/>
                </a:srgbClr>
              </a:solidFill>
              <a:latin typeface="Myriad Pro" panose="020B0503030403020204" pitchFamily="34" charset="0"/>
            </a:endParaRPr>
          </a:p>
          <a:p>
            <a:r>
              <a:rPr lang="en-US" sz="1575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The next evolution of the Integrated Palette</a:t>
            </a:r>
          </a:p>
          <a:p>
            <a:pPr lvl="1" indent="-257175">
              <a:buClr>
                <a:srgbClr val="EBE72A">
                  <a:lumMod val="75000"/>
                </a:srgbClr>
              </a:buClr>
            </a:pPr>
            <a:r>
              <a:rPr 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Made to work with standard Compose</a:t>
            </a:r>
          </a:p>
          <a:p>
            <a:pPr lvl="1" indent="-257175">
              <a:buClr>
                <a:srgbClr val="EBE72A">
                  <a:lumMod val="75000"/>
                </a:srgbClr>
              </a:buClr>
            </a:pPr>
            <a:r>
              <a:rPr 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Leverages Intuity rail profile and screens</a:t>
            </a:r>
          </a:p>
          <a:p>
            <a:pPr lvl="1" indent="-257175">
              <a:buClr>
                <a:srgbClr val="EBE72A">
                  <a:lumMod val="75000"/>
                </a:srgbClr>
              </a:buClr>
            </a:pPr>
            <a:r>
              <a:rPr 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Works with many products from the Active Components line</a:t>
            </a:r>
          </a:p>
          <a:p>
            <a:pPr lvl="1" indent="-257175">
              <a:buClr>
                <a:srgbClr val="EBE72A">
                  <a:lumMod val="75000"/>
                </a:srgbClr>
              </a:buClr>
            </a:pPr>
            <a:r>
              <a:rPr 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Myriad Pro" panose="020B0503030403020204" pitchFamily="34" charset="0"/>
              </a:rPr>
              <a:t>Familiar components for specification and installation</a:t>
            </a:r>
          </a:p>
          <a:p>
            <a:pPr>
              <a:spcBef>
                <a:spcPct val="0"/>
              </a:spcBef>
            </a:pPr>
            <a:endParaRPr lang="en-US" sz="1800" kern="0" dirty="0">
              <a:solidFill>
                <a:srgbClr val="6A737B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lumMod val="50000"/>
                <a:tint val="45000"/>
                <a:satMod val="400000"/>
              </a:schemeClr>
            </a:duotone>
          </a:blip>
          <a:srcRect r="15230" b="32488"/>
          <a:stretch/>
        </p:blipFill>
        <p:spPr>
          <a:xfrm>
            <a:off x="5178840" y="2748008"/>
            <a:ext cx="3136486" cy="325274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713232" y="1066800"/>
            <a:ext cx="6449568" cy="66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2400" spc="30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500">
                <a:latin typeface="Trebuchet MS" pitchFamily="-112" charset="0"/>
                <a:ea typeface="ＭＳ Ｐゴシック" pitchFamily="-112" charset="-128"/>
              </a:defRPr>
            </a:lvl5pPr>
            <a:lvl6pPr marL="3429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6pPr>
            <a:lvl7pPr marL="6858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7pPr>
            <a:lvl8pPr marL="10287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8pPr>
            <a:lvl9pPr marL="13716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r>
              <a:rPr lang="en-US" sz="18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COMPOSE CONNECTIONS POSITIONING</a:t>
            </a:r>
          </a:p>
        </p:txBody>
      </p:sp>
    </p:spTree>
    <p:extLst>
      <p:ext uri="{BB962C8B-B14F-4D97-AF65-F5344CB8AC3E}">
        <p14:creationId xmlns:p14="http://schemas.microsoft.com/office/powerpoint/2010/main" val="372883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4" t="7933" r="19235" b="4901"/>
          <a:stretch/>
        </p:blipFill>
        <p:spPr>
          <a:xfrm>
            <a:off x="1655662" y="1985297"/>
            <a:ext cx="5877458" cy="381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3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aworth Brand Mast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Haworth PowerPoint 6 Red">
  <a:themeElements>
    <a:clrScheme name="Custom 1">
      <a:dk1>
        <a:srgbClr val="000000"/>
      </a:dk1>
      <a:lt1>
        <a:srgbClr val="FFFFFF"/>
      </a:lt1>
      <a:dk2>
        <a:srgbClr val="6A737B"/>
      </a:dk2>
      <a:lt2>
        <a:srgbClr val="D8D9DA"/>
      </a:lt2>
      <a:accent1>
        <a:srgbClr val="E31837"/>
      </a:accent1>
      <a:accent2>
        <a:srgbClr val="B30838"/>
      </a:accent2>
      <a:accent3>
        <a:srgbClr val="F37321"/>
      </a:accent3>
      <a:accent4>
        <a:srgbClr val="FFC528"/>
      </a:accent4>
      <a:accent5>
        <a:srgbClr val="EBE72A"/>
      </a:accent5>
      <a:accent6>
        <a:srgbClr val="71CEE3"/>
      </a:accent6>
      <a:hlink>
        <a:srgbClr val="9CC5CA"/>
      </a:hlink>
      <a:folHlink>
        <a:srgbClr val="CE4753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aworth PowerPoint 6 Red" id="{8A332D13-A66E-4A6E-88DF-FAEAB29CD7FB}" vid="{DCC31C14-1A7D-4B0D-AE93-D5813473F768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718</Words>
  <Application>Microsoft Office PowerPoint</Application>
  <PresentationFormat>On-screen Show (4:3)</PresentationFormat>
  <Paragraphs>163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ＭＳ Ｐゴシック</vt:lpstr>
      <vt:lpstr>Arial</vt:lpstr>
      <vt:lpstr>Calibri</vt:lpstr>
      <vt:lpstr>Myriad Pro</vt:lpstr>
      <vt:lpstr>Trebuchet MS</vt:lpstr>
      <vt:lpstr>Wingdings</vt:lpstr>
      <vt:lpstr>Wingdings 3</vt:lpstr>
      <vt:lpstr>Haworth Brand Master</vt:lpstr>
      <vt:lpstr>3_Haworth PowerPoint 6 Red</vt:lpstr>
      <vt:lpstr>Compose Connections and Planes Height-Adjustable Bench</vt:lpstr>
      <vt:lpstr>Compose Connections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Planes Height-Adjustable Bench</vt:lpstr>
      <vt:lpstr>WHAT IS PLANES HEIGHT-ADJUSTABLE BENCH? </vt:lpstr>
      <vt:lpstr>Haworth Planes Height-Adjustable Bench | Options</vt:lpstr>
      <vt:lpstr>Haworth Planes Height-Adjustable Bench | Options</vt:lpstr>
      <vt:lpstr>Haworth Planes Height-Adjustable Bench</vt:lpstr>
      <vt:lpstr>Haworth Planes Height-Adjustable Bench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Eric Meyers</cp:lastModifiedBy>
  <cp:revision>116</cp:revision>
  <dcterms:created xsi:type="dcterms:W3CDTF">2012-05-15T13:31:22Z</dcterms:created>
  <dcterms:modified xsi:type="dcterms:W3CDTF">2016-07-20T19:37:22Z</dcterms:modified>
</cp:coreProperties>
</file>