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1" r:id="rId2"/>
    <p:sldId id="310" r:id="rId3"/>
    <p:sldId id="331" r:id="rId4"/>
    <p:sldId id="335" r:id="rId5"/>
    <p:sldId id="337" r:id="rId6"/>
    <p:sldId id="308" r:id="rId7"/>
    <p:sldId id="312" r:id="rId8"/>
    <p:sldId id="338" r:id="rId9"/>
    <p:sldId id="313" r:id="rId10"/>
    <p:sldId id="314" r:id="rId11"/>
    <p:sldId id="332" r:id="rId12"/>
    <p:sldId id="315" r:id="rId13"/>
    <p:sldId id="339" r:id="rId14"/>
    <p:sldId id="336" r:id="rId15"/>
  </p:sldIdLst>
  <p:sldSz cx="13004800" cy="9753600"/>
  <p:notesSz cx="6858000" cy="9144000"/>
  <p:defaultTextStyle>
    <a:lvl1pPr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1pPr>
    <a:lvl2pPr indent="3429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2pPr>
    <a:lvl3pPr indent="6858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3pPr>
    <a:lvl4pPr indent="10287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4pPr>
    <a:lvl5pPr indent="13716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5pPr>
    <a:lvl6pPr indent="17145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6pPr>
    <a:lvl7pPr indent="20574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7pPr>
    <a:lvl8pPr indent="24003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8pPr>
    <a:lvl9pPr indent="2743200" defTabSz="584200">
      <a:defRPr>
        <a:solidFill>
          <a:srgbClr val="D93B44"/>
        </a:solidFill>
        <a:latin typeface="+mn-lt"/>
        <a:ea typeface="+mn-ea"/>
        <a:cs typeface="+mn-cs"/>
        <a:sym typeface="Franklin Gothic Book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  <p15:guide id="3" orient="horz" pos="936" userDrawn="1">
          <p15:clr>
            <a:srgbClr val="A4A3A4"/>
          </p15:clr>
        </p15:guide>
        <p15:guide id="4" orient="horz" pos="7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3D2"/>
    <a:srgbClr val="A5A6A5"/>
    <a:srgbClr val="5F696C"/>
    <a:srgbClr val="AFB1B3"/>
    <a:srgbClr val="81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55"/>
    <p:restoredTop sz="77896"/>
  </p:normalViewPr>
  <p:slideViewPr>
    <p:cSldViewPr snapToGrid="0">
      <p:cViewPr>
        <p:scale>
          <a:sx n="85" d="100"/>
          <a:sy n="85" d="100"/>
        </p:scale>
        <p:origin x="2808" y="920"/>
      </p:cViewPr>
      <p:guideLst>
        <p:guide orient="horz" pos="3072"/>
        <p:guide pos="4096"/>
        <p:guide orient="horz" pos="936"/>
        <p:guide orient="horz" pos="7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" name="Shape 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8037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Benefits – Reconfigure with Ease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Delineate space with an airy, off-the-floor look that opens the whole environment.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Quickly add, remove, and re-orient workstations or create different configurations when work and teams change.  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When it's time, you can completely reconfigure without waste. 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For example, as shown on this slide, you can switch out the collaboration area with two workstations with no structural changes to the Connections spine.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Compose Connections’ design aligns perfectly with existing Compose systems, making it easy for organizations with installed Compose product to transition to an open plan without starting from scratch.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Over time, supplement existing furniture to transition into the environment that suits your organization’s needs, while retaining a cohesive look and feel.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98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Benefits – Future Assurance with Integrated Palette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Compose Connections expands Haworth’s Integrated Palette to ensure your workspace evolves with future needs.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It integrates visually and dimensionally with many other Haworth products, and Compose Connections integrates especially well, functionally, with: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Compose panels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Planes, Hop and Jump height-adjustable tables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Active Components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 robust Functional Work Rail supports worksurfaces, as well as Intuity screens and Active Components elements.</a:t>
            </a:r>
          </a:p>
        </p:txBody>
      </p:sp>
    </p:spTree>
    <p:extLst>
      <p:ext uri="{BB962C8B-B14F-4D97-AF65-F5344CB8AC3E}">
        <p14:creationId xmlns:p14="http://schemas.microsoft.com/office/powerpoint/2010/main" val="622565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Lucida Grande"/>
              </a:rPr>
              <a:t>Compose Connections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delineates space in a light-scale solution that provides flexibility for today’s ever-changing work environment.</a:t>
            </a:r>
          </a:p>
          <a:p>
            <a:pPr marL="0" indent="0">
              <a:buFont typeface="Arial" charset="0"/>
              <a:buNone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indent="0">
              <a:buFont typeface="Arial" charset="0"/>
              <a:buNone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722439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7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What is Compose Connections?</a:t>
            </a:r>
          </a:p>
          <a:p>
            <a:pPr marL="0" lvl="0" indent="0">
              <a:buFont typeface="Arial" charset="0"/>
              <a:buNone/>
            </a:pPr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lvl="0" indent="0">
              <a:buFont typeface="Arial" charset="0"/>
              <a:buNone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Designed to add flexibility, spontaneity, and lightness to the open plan, Compose Connections brings an all-new dimension to Compose panel-based systems.</a:t>
            </a:r>
          </a:p>
          <a:p>
            <a:pPr marL="0" indent="0">
              <a:buFont typeface="Arial" charset="0"/>
              <a:buNone/>
            </a:pPr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indent="0">
              <a:buFont typeface="Arial" charset="0"/>
              <a:buNone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It’s a spine-based system independent of surrounding infrastructure, putting power and data within easy reach, no matter how people prefer to work.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4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Marketplace Overview</a:t>
            </a:r>
            <a:endParaRPr lang="en-US" sz="3600" b="1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lvl="0" indent="0">
              <a:buFont typeface="Arial" charset="0"/>
              <a:buNone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Businesses require flexible spaces as they grow and change: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342900" marR="0" lvl="0" indent="-34290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Because an organization's culture―and org chart―are not etched in stone, a smart environment should be able to adapt from day to day and as an organization’s needs evolve.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lvl="0" indent="0">
              <a:buFont typeface="Arial" charset="0"/>
              <a:buNone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lvl="0" indent="0">
              <a:buFont typeface="Arial" charset="0"/>
              <a:buNone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Variety and choice for a range of workstyles: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For many of us, work varies day by day―sometimes hour by hour.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Accommodating distinct workstyles is fundamental to creating spaces that perform.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Dynamic workforces thrive when desks and devices are untethered, allowing them to work, meet, think, and move in the ways they like best.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lvl="0" indent="0">
              <a:buFont typeface="Arial" charset="0"/>
              <a:buNone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lvl="0" indent="0">
              <a:buFont typeface="Arial" charset="0"/>
              <a:buNone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Spaces need to be able to shift to accommodate individual and collaborative work: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Collaboration yields the potential for innovation, made possible by colleagues interacting spontaneously throughout the day. </a:t>
            </a:r>
            <a:endParaRPr lang="en-US" sz="36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Balancing this need with spaces designed for focus offers opportunities for people to perform at their best.</a:t>
            </a:r>
            <a:r>
              <a:rPr lang="en-US" dirty="0" smtClean="0">
                <a:effectLst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34744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Robust</a:t>
            </a:r>
            <a:r>
              <a:rPr lang="en-US" sz="2200" b="1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Infrastructure</a:t>
            </a:r>
            <a:endParaRPr lang="en-US" sz="2200" baseline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Supports both individual or collaborative surfaces if desired. 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Capable of freestanding or configured in 90 or 120 degree applications. 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Pair Connections with fixed, mobile, or height-adjustable worksurfaces. 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Power- and Data-infused Freestanding Spine, enabling: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Increased utility access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Elevated aesthetic 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Statement of Line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Standard Aluminum Top Trim for modular component capability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Work Rail Top Trim for off-modular capability, enabling: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Worksurface tethering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Screen mounting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Storage mounting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3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Compose Connections supports a range of workstyles, accommodating the shifts between individual and collaborative work 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Lucida Grande"/>
              </a:rPr>
              <a:t>with flexible configurations that adapt quickly</a:t>
            </a:r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3093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Benefits – Accommodate a Range of Workstyles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Organizations can more cost-effectively have a variety of workstations on their floorplate. 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Create a cohesive aesthetic while meeting the needs of different types of workers through diverse applications. 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Add spaces for various ways people need to work: focus areas, touchdowns, and also collaborative spaces.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With freestanding, height-adjustable tables, people can sit or stand to enhance wellness—while staying connected to power and data through the spine.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 comprehensive and well-planned toolkit creates multiple configurations to suit a full spectrum of workstyles and preferences: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Straight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90-degree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120-degree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Freestanding with height-adjustable tables 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Supporting fixed surfaces 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Modular 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Off-modular 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88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Benefits – Support Collaboration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Especially in an open plan, it’s important for people on teams to collaborate.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Compose Connections lets you Intermingle larger group worksurfaces for unplanned ideation and sharing.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Power and data are minimally intrusive, yet always within easy reach. 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Planning capabilities allow you to use negative space more effectively for collaboration.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0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Compose Connections enables change and choice, responding to user preferences in dynamic, open-plan environments.</a:t>
            </a:r>
            <a:r>
              <a:rPr lang="en-US" sz="2400" dirty="0" smtClean="0">
                <a:effectLst/>
              </a:rPr>
              <a:t> </a:t>
            </a:r>
            <a:endParaRPr lang="en-US" sz="2400" dirty="0" smtClean="0"/>
          </a:p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5412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Benefits – Utilize Space Efficiently</a:t>
            </a:r>
          </a:p>
          <a:p>
            <a:pPr lvl="0"/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/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Freed of infrastructure constraints, Compose Connections provides unmatched flexibility and space utilization.</a:t>
            </a:r>
          </a:p>
          <a:p>
            <a:endParaRPr lang="en-US" sz="22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Its slim profile and flexibility let you adjust a floorplate quickly and easily.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Compose Connections makes it more achievable and cost effective to have multiple applications on the same floorplate.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0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11994" y="1828800"/>
            <a:ext cx="11580813" cy="6769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droppedImage.pdf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203" y="8877300"/>
            <a:ext cx="1643694" cy="16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1994" y="1155700"/>
            <a:ext cx="11580813" cy="7442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droppedImage.pdf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203" y="8877300"/>
            <a:ext cx="1643694" cy="165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242778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/>
          <p:nvPr userDrawn="1"/>
        </p:nvSpPr>
        <p:spPr>
          <a:xfrm>
            <a:off x="698500" y="712381"/>
            <a:ext cx="11594307" cy="7885519"/>
          </a:xfrm>
          <a:prstGeom prst="rect">
            <a:avLst/>
          </a:prstGeom>
          <a:solidFill>
            <a:srgbClr val="D9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" name="droppedImage.pdf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203" y="8877300"/>
            <a:ext cx="1643694" cy="165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33911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11994" y="1828800"/>
            <a:ext cx="11580813" cy="6769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319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1" r:id="rId3"/>
    <p:sldLayoutId id="2147483652" r:id="rId4"/>
  </p:sldLayoutIdLst>
  <p:transition spd="med"/>
  <p:txStyles>
    <p:titleStyle>
      <a:lvl1pPr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1pPr>
      <a:lvl2pPr indent="2286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2pPr>
      <a:lvl3pPr indent="4572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3pPr>
      <a:lvl4pPr indent="6858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4pPr>
      <a:lvl5pPr indent="9144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5pPr>
      <a:lvl6pPr indent="11430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6pPr>
      <a:lvl7pPr indent="13716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7pPr>
      <a:lvl8pPr indent="16002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8pPr>
      <a:lvl9pPr indent="1828800" defTabSz="584200">
        <a:defRPr sz="8400"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9pPr>
    </p:titleStyle>
    <p:bodyStyle>
      <a:lvl1pPr marL="5624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1pPr>
      <a:lvl2pPr marL="10069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2pPr>
      <a:lvl3pPr marL="14514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3pPr>
      <a:lvl4pPr marL="18959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4pPr>
      <a:lvl5pPr marL="23404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5pPr>
      <a:lvl6pPr marL="26960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6pPr>
      <a:lvl7pPr marL="30516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7pPr>
      <a:lvl8pPr marL="34072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8pPr>
      <a:lvl9pPr marL="3762828" indent="-244928" defTabSz="584200">
        <a:spcBef>
          <a:spcPts val="2400"/>
        </a:spcBef>
        <a:buSzPct val="171000"/>
        <a:buChar char="•"/>
        <a:defRPr>
          <a:solidFill>
            <a:srgbClr val="D93B44"/>
          </a:solidFill>
          <a:latin typeface="+mn-lt"/>
          <a:ea typeface="+mn-ea"/>
          <a:cs typeface="+mn-cs"/>
          <a:sym typeface="Franklin Gothic Book"/>
        </a:defRPr>
      </a:lvl9pPr>
    </p:bodyStyle>
    <p:otherStyle>
      <a:lvl1pPr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1pPr>
      <a:lvl2pPr indent="2286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2pPr>
      <a:lvl3pPr indent="4572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3pPr>
      <a:lvl4pPr indent="6858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4pPr>
      <a:lvl5pPr indent="9144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5pPr>
      <a:lvl6pPr indent="11430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6pPr>
      <a:lvl7pPr indent="13716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7pPr>
      <a:lvl8pPr indent="16002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8pPr>
      <a:lvl9pPr indent="1828800" defTabSz="584200">
        <a:defRPr>
          <a:solidFill>
            <a:schemeClr val="tx1"/>
          </a:solidFill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11994" y="731520"/>
            <a:ext cx="11580813" cy="1097280"/>
          </a:xfrm>
          <a:prstGeom prst="rect">
            <a:avLst/>
          </a:prstGeom>
          <a:solidFill>
            <a:srgbClr val="D2D3D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Shape 16"/>
          <p:cNvSpPr/>
          <p:nvPr/>
        </p:nvSpPr>
        <p:spPr>
          <a:xfrm>
            <a:off x="1212849" y="1011260"/>
            <a:ext cx="7481699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solidFill>
                  <a:schemeClr val="tx2">
                    <a:lumMod val="10000"/>
                  </a:schemeClr>
                </a:solidFill>
                <a:latin typeface="Trebuchet MS" panose="020B0603020202020204" pitchFamily="34" charset="0"/>
              </a:rPr>
              <a:t>COMPOS</a:t>
            </a:r>
            <a:r>
              <a:rPr lang="en-US" sz="3500" spc="300" dirty="0" smtClean="0">
                <a:solidFill>
                  <a:schemeClr val="tx2">
                    <a:lumMod val="10000"/>
                  </a:schemeClr>
                </a:solidFill>
                <a:latin typeface="Trebuchet MS" panose="020B0603020202020204" pitchFamily="34" charset="0"/>
              </a:rPr>
              <a:t>E</a:t>
            </a:r>
            <a:r>
              <a:rPr lang="en-US" sz="1800" baseline="100000" dirty="0" smtClean="0">
                <a:solidFill>
                  <a:schemeClr val="tx2">
                    <a:lumMod val="10000"/>
                  </a:schemeClr>
                </a:solidFill>
                <a:latin typeface="Trebuchet MS" panose="020B0603020202020204" pitchFamily="34" charset="0"/>
              </a:rPr>
              <a:t>®</a:t>
            </a:r>
            <a:r>
              <a:rPr lang="en-US" sz="3500" dirty="0" smtClean="0">
                <a:solidFill>
                  <a:schemeClr val="tx2">
                    <a:lumMod val="10000"/>
                  </a:schemeClr>
                </a:solidFill>
                <a:latin typeface="Trebuchet MS" panose="020B0603020202020204" pitchFamily="34" charset="0"/>
              </a:rPr>
              <a:t> CONNECTIONS</a:t>
            </a:r>
            <a:r>
              <a:rPr lang="en-US" sz="2400" baseline="60000" dirty="0" smtClean="0">
                <a:solidFill>
                  <a:schemeClr val="tx2">
                    <a:lumMod val="10000"/>
                  </a:schemeClr>
                </a:solidFill>
                <a:latin typeface="Trebuchet MS" panose="020B0603020202020204" pitchFamily="34" charset="0"/>
              </a:rPr>
              <a:t>™</a:t>
            </a:r>
            <a:endParaRPr sz="2400" baseline="60000" dirty="0">
              <a:solidFill>
                <a:schemeClr val="tx2">
                  <a:lumMod val="1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droppedImage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203" y="8877300"/>
            <a:ext cx="1643694" cy="16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17062" b="5111"/>
          <a:stretch/>
        </p:blipFill>
        <p:spPr>
          <a:xfrm>
            <a:off x="711994" y="1828799"/>
            <a:ext cx="11580813" cy="67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538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"/>
          <p:cNvSpPr/>
          <p:nvPr/>
        </p:nvSpPr>
        <p:spPr>
          <a:xfrm>
            <a:off x="673100" y="1011260"/>
            <a:ext cx="7213600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>
                <a:latin typeface="Trebuchet MS" panose="020B0603020202020204" pitchFamily="34" charset="0"/>
              </a:rPr>
              <a:t>RECONFIGURE WITH EASE</a:t>
            </a:r>
            <a:endParaRPr sz="3500" dirty="0">
              <a:latin typeface="Trebuchet MS" panose="020B0603020202020204" pitchFamily="34" charset="0"/>
            </a:endParaRPr>
          </a:p>
        </p:txBody>
      </p:sp>
      <p:sp>
        <p:nvSpPr>
          <p:cNvPr id="5" name="Shape 19"/>
          <p:cNvSpPr/>
          <p:nvPr/>
        </p:nvSpPr>
        <p:spPr>
          <a:xfrm>
            <a:off x="670694" y="768350"/>
            <a:ext cx="219611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D93B44"/>
                </a:solidFill>
                <a:latin typeface="Trebuchet MS" panose="020B0603020202020204" pitchFamily="34" charset="0"/>
              </a:rPr>
              <a:t>CHANGE YOUR SPACE</a:t>
            </a:r>
            <a:endParaRPr dirty="0">
              <a:solidFill>
                <a:srgbClr val="D93B4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Shape 18"/>
          <p:cNvSpPr/>
          <p:nvPr/>
        </p:nvSpPr>
        <p:spPr>
          <a:xfrm>
            <a:off x="6540286" y="1103860"/>
            <a:ext cx="5752522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r" defTabSz="457200">
              <a:lnSpc>
                <a:spcPts val="1700"/>
              </a:lnSpc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The minimalist infrastructure allows </a:t>
            </a:r>
            <a: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organizations </a:t>
            </a: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to quickly adapt or re-orient workstation configurations when work and teams change.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3749" r="3485" b="13749"/>
          <a:stretch/>
        </p:blipFill>
        <p:spPr/>
      </p:pic>
    </p:spTree>
    <p:extLst>
      <p:ext uri="{BB962C8B-B14F-4D97-AF65-F5344CB8AC3E}">
        <p14:creationId xmlns:p14="http://schemas.microsoft.com/office/powerpoint/2010/main" val="455771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"/>
          <p:cNvSpPr/>
          <p:nvPr/>
        </p:nvSpPr>
        <p:spPr>
          <a:xfrm>
            <a:off x="673100" y="1011260"/>
            <a:ext cx="7213600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latin typeface="Trebuchet MS" panose="020B0603020202020204" pitchFamily="34" charset="0"/>
              </a:rPr>
              <a:t>CONNECTS WITH COMPOSE SYSTEMS</a:t>
            </a:r>
            <a:endParaRPr sz="3500" dirty="0">
              <a:solidFill>
                <a:srgbClr val="41424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hape 18"/>
          <p:cNvSpPr/>
          <p:nvPr/>
        </p:nvSpPr>
        <p:spPr>
          <a:xfrm>
            <a:off x="8135471" y="1093443"/>
            <a:ext cx="4157336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r" defTabSz="457200">
              <a:lnSpc>
                <a:spcPts val="1700"/>
              </a:lnSpc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1400" dirty="0"/>
              <a:t>Transition your existing Compose system to </a:t>
            </a:r>
            <a:r>
              <a:rPr lang="en-US" sz="1400" dirty="0" smtClean="0"/>
              <a:t>an </a:t>
            </a:r>
            <a:br>
              <a:rPr lang="en-US" sz="1400" dirty="0" smtClean="0"/>
            </a:br>
            <a:r>
              <a:rPr lang="en-US" sz="1400" dirty="0" smtClean="0"/>
              <a:t>open-plan </a:t>
            </a:r>
            <a:r>
              <a:rPr lang="en-US" sz="1400" dirty="0"/>
              <a:t>environment without </a:t>
            </a:r>
            <a:r>
              <a:rPr lang="en-US" sz="1400" dirty="0" smtClean="0"/>
              <a:t>starting over. </a:t>
            </a:r>
            <a:endParaRPr lang="en-US" sz="1400" dirty="0">
              <a:solidFill>
                <a:srgbClr val="41424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Shape 19"/>
          <p:cNvSpPr/>
          <p:nvPr/>
        </p:nvSpPr>
        <p:spPr>
          <a:xfrm>
            <a:off x="670694" y="768350"/>
            <a:ext cx="219611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D93B44"/>
                </a:solidFill>
                <a:latin typeface="Trebuchet MS" panose="020B0603020202020204" pitchFamily="34" charset="0"/>
              </a:rPr>
              <a:t>CHANGE YOUR SPACE</a:t>
            </a:r>
            <a:endParaRPr dirty="0">
              <a:solidFill>
                <a:srgbClr val="D93B44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3283"/>
          <a:stretch/>
        </p:blipFill>
        <p:spPr/>
      </p:pic>
    </p:spTree>
    <p:extLst>
      <p:ext uri="{BB962C8B-B14F-4D97-AF65-F5344CB8AC3E}">
        <p14:creationId xmlns:p14="http://schemas.microsoft.com/office/powerpoint/2010/main" val="1126886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"/>
          <p:cNvSpPr/>
          <p:nvPr/>
        </p:nvSpPr>
        <p:spPr>
          <a:xfrm>
            <a:off x="673100" y="1011260"/>
            <a:ext cx="7213600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FUTURE ASSURANCE</a:t>
            </a:r>
            <a:endParaRPr sz="3500" dirty="0">
              <a:solidFill>
                <a:schemeClr val="bg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hape 19"/>
          <p:cNvSpPr/>
          <p:nvPr/>
        </p:nvSpPr>
        <p:spPr>
          <a:xfrm>
            <a:off x="670694" y="768350"/>
            <a:ext cx="219611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D93B44"/>
                </a:solidFill>
                <a:latin typeface="Trebuchet MS" panose="020B0603020202020204" pitchFamily="34" charset="0"/>
              </a:rPr>
              <a:t>CHANGE YOUR SPACE</a:t>
            </a:r>
            <a:endParaRPr dirty="0">
              <a:solidFill>
                <a:srgbClr val="D93B4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Shape 18"/>
          <p:cNvSpPr/>
          <p:nvPr/>
        </p:nvSpPr>
        <p:spPr>
          <a:xfrm>
            <a:off x="6974959" y="875435"/>
            <a:ext cx="5317848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r" defTabSz="457200">
              <a:lnSpc>
                <a:spcPts val="1700"/>
              </a:lnSpc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Compose Connections is fully integrated </a:t>
            </a:r>
            <a: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with </a:t>
            </a:r>
            <a:b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</a:br>
            <a: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other Haworth </a:t>
            </a: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product platforms to </a:t>
            </a:r>
            <a: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ensure your </a:t>
            </a:r>
            <a:b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</a:br>
            <a: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entire workspace </a:t>
            </a: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evolves with future needs.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9857"/>
          <a:stretch/>
        </p:blipFill>
        <p:spPr/>
      </p:pic>
    </p:spTree>
    <p:extLst>
      <p:ext uri="{BB962C8B-B14F-4D97-AF65-F5344CB8AC3E}">
        <p14:creationId xmlns:p14="http://schemas.microsoft.com/office/powerpoint/2010/main" val="604672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/>
          <p:nvPr/>
        </p:nvSpPr>
        <p:spPr>
          <a:xfrm>
            <a:off x="1244601" y="1566234"/>
            <a:ext cx="10337800" cy="5601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b="1" spc="-36" dirty="0" smtClean="0">
                <a:solidFill>
                  <a:schemeClr val="bg1"/>
                </a:solidFill>
                <a:latin typeface="Trebuchet MS" panose="020B0603020202020204" pitchFamily="34" charset="0"/>
                <a:ea typeface="Myriad Pro Light"/>
                <a:cs typeface="Myriad Pro Light"/>
              </a:rPr>
              <a:t>Designed </a:t>
            </a:r>
            <a:r>
              <a:rPr lang="en-US" sz="3600" b="1" spc="-36" dirty="0">
                <a:solidFill>
                  <a:schemeClr val="bg1"/>
                </a:solidFill>
                <a:latin typeface="Trebuchet MS" panose="020B0603020202020204" pitchFamily="34" charset="0"/>
                <a:ea typeface="Myriad Pro Light"/>
                <a:cs typeface="Myriad Pro Light"/>
              </a:rPr>
              <a:t>for </a:t>
            </a:r>
            <a:r>
              <a:rPr lang="en-US" sz="3600" b="1" spc="-36" dirty="0" smtClean="0">
                <a:solidFill>
                  <a:schemeClr val="bg1"/>
                </a:solidFill>
                <a:latin typeface="Trebuchet MS" panose="020B0603020202020204" pitchFamily="34" charset="0"/>
                <a:ea typeface="Myriad Pro Light"/>
                <a:cs typeface="Myriad Pro Light"/>
              </a:rPr>
              <a:t>Change</a:t>
            </a:r>
            <a:endParaRPr lang="en-US" sz="3600" b="1" spc="-36" dirty="0">
              <a:solidFill>
                <a:schemeClr val="bg1"/>
              </a:solidFill>
              <a:latin typeface="Trebuchet MS" panose="020B0603020202020204" pitchFamily="34" charset="0"/>
              <a:ea typeface="Myriad Pro Light"/>
              <a:cs typeface="Myriad Pro Light"/>
            </a:endParaRPr>
          </a:p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Lucida Grande"/>
              </a:rPr>
              <a:t>Compose 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Lucida Grande"/>
              </a:rPr>
              <a:t>Connections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delineates 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space in a light-scale solution that provides flexibility for 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today’s ever-changing work 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environment.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Lucida Grande"/>
            </a:endParaRPr>
          </a:p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endParaRPr sz="3600" spc="-36">
              <a:solidFill>
                <a:schemeClr val="bg1"/>
              </a:solidFill>
              <a:latin typeface="Trebuchet MS" panose="020B0603020202020204" pitchFamily="34" charset="0"/>
              <a:ea typeface="Myriad Pro Light"/>
              <a:cs typeface="Myriad Pro Light"/>
              <a:sym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2739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/>
          <p:nvPr/>
        </p:nvSpPr>
        <p:spPr>
          <a:xfrm>
            <a:off x="0" y="1"/>
            <a:ext cx="13004800" cy="9753599"/>
          </a:xfrm>
          <a:prstGeom prst="rect">
            <a:avLst/>
          </a:prstGeom>
          <a:solidFill>
            <a:srgbClr val="D9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058" y="4484376"/>
            <a:ext cx="7813748" cy="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/>
          <p:nvPr/>
        </p:nvSpPr>
        <p:spPr>
          <a:xfrm>
            <a:off x="1244601" y="1566234"/>
            <a:ext cx="10337800" cy="35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b="1" spc="-36" dirty="0" smtClean="0">
                <a:solidFill>
                  <a:schemeClr val="bg1"/>
                </a:solidFill>
                <a:latin typeface="Trebuchet MS" panose="020B0603020202020204" pitchFamily="34" charset="0"/>
                <a:ea typeface="Myriad Pro Light"/>
                <a:cs typeface="Myriad Pro Light"/>
                <a:sym typeface="Myriad Pro Light"/>
              </a:rPr>
              <a:t>For Flexible Workspaces</a:t>
            </a:r>
          </a:p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Designed to add flexibility, spontaneity, and lightness to the open plan, Compose Connections brings an </a:t>
            </a:r>
            <a:b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all-new 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dimension to Compose® panel-based systems.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endParaRPr sz="3600" spc="-36" dirty="0">
              <a:solidFill>
                <a:schemeClr val="bg1"/>
              </a:solidFill>
              <a:latin typeface="Trebuchet MS" panose="020B0603020202020204" pitchFamily="34" charset="0"/>
              <a:ea typeface="Myriad Pro Light"/>
              <a:cs typeface="Myriad Pro Light"/>
              <a:sym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813825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"/>
          <p:cNvSpPr/>
          <p:nvPr/>
        </p:nvSpPr>
        <p:spPr>
          <a:xfrm>
            <a:off x="673100" y="1011260"/>
            <a:ext cx="9230317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GROWING &amp; CHANGING</a:t>
            </a:r>
            <a:endParaRPr sz="3500" cap="all" dirty="0">
              <a:solidFill>
                <a:schemeClr val="accent6">
                  <a:lumMod val="60000"/>
                  <a:lumOff val="4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hape 19"/>
          <p:cNvSpPr/>
          <p:nvPr/>
        </p:nvSpPr>
        <p:spPr>
          <a:xfrm>
            <a:off x="670694" y="768350"/>
            <a:ext cx="107080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93B44"/>
                </a:solidFill>
                <a:latin typeface="Trebuchet MS" panose="020B0603020202020204" pitchFamily="34" charset="0"/>
              </a:rPr>
              <a:t>OVERVIEW</a:t>
            </a:r>
          </a:p>
        </p:txBody>
      </p:sp>
      <p:sp>
        <p:nvSpPr>
          <p:cNvPr id="10" name="Shape 18"/>
          <p:cNvSpPr/>
          <p:nvPr/>
        </p:nvSpPr>
        <p:spPr>
          <a:xfrm>
            <a:off x="7330698" y="837924"/>
            <a:ext cx="4962109" cy="69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rPr>
              <a:t>Because an organization's culture―and org chart―are not etched in stone, a smart environment should be able to adapt from day to day and as an organization’s needs evolve.</a:t>
            </a:r>
            <a:endParaRPr lang="en-US" sz="2000" dirty="0">
              <a:solidFill>
                <a:srgbClr val="000000"/>
              </a:solidFill>
              <a:effectLst/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20082" r="494" b="5586"/>
          <a:stretch/>
        </p:blipFill>
        <p:spPr/>
      </p:pic>
    </p:spTree>
    <p:extLst>
      <p:ext uri="{BB962C8B-B14F-4D97-AF65-F5344CB8AC3E}">
        <p14:creationId xmlns:p14="http://schemas.microsoft.com/office/powerpoint/2010/main" val="1902253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"/>
          <p:cNvSpPr/>
          <p:nvPr/>
        </p:nvSpPr>
        <p:spPr>
          <a:xfrm>
            <a:off x="673100" y="1011260"/>
            <a:ext cx="528955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latin typeface="Trebuchet MS" panose="020B0603020202020204" pitchFamily="34" charset="0"/>
              </a:rPr>
              <a:t>ROBUST INFRASTRUCTURE</a:t>
            </a:r>
            <a:endParaRPr sz="3500" dirty="0">
              <a:solidFill>
                <a:srgbClr val="41424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hape 19"/>
          <p:cNvSpPr/>
          <p:nvPr/>
        </p:nvSpPr>
        <p:spPr>
          <a:xfrm>
            <a:off x="670694" y="768350"/>
            <a:ext cx="107080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93B44"/>
                </a:solidFill>
                <a:latin typeface="Trebuchet MS" panose="020B0603020202020204" pitchFamily="34" charset="0"/>
              </a:rPr>
              <a:t>OVERVIEW</a:t>
            </a:r>
          </a:p>
        </p:txBody>
      </p:sp>
      <p:sp>
        <p:nvSpPr>
          <p:cNvPr id="10" name="Shape 18"/>
          <p:cNvSpPr/>
          <p:nvPr/>
        </p:nvSpPr>
        <p:spPr>
          <a:xfrm>
            <a:off x="6634091" y="1324724"/>
            <a:ext cx="5658716" cy="20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r" defTabSz="457200">
              <a:lnSpc>
                <a:spcPts val="1700"/>
              </a:lnSpc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A spine-based system independent of surrounding infrastructure.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5" b="1011"/>
          <a:stretch/>
        </p:blipFill>
        <p:spPr/>
      </p:pic>
    </p:spTree>
    <p:extLst>
      <p:ext uri="{BB962C8B-B14F-4D97-AF65-F5344CB8AC3E}">
        <p14:creationId xmlns:p14="http://schemas.microsoft.com/office/powerpoint/2010/main" val="2091972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/>
          <p:nvPr/>
        </p:nvSpPr>
        <p:spPr>
          <a:xfrm>
            <a:off x="1244601" y="1566234"/>
            <a:ext cx="10337800" cy="5396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b="1" spc="-36" dirty="0" smtClean="0">
                <a:solidFill>
                  <a:schemeClr val="bg1"/>
                </a:solidFill>
                <a:latin typeface="Trebuchet MS" panose="020B0603020202020204" pitchFamily="34" charset="0"/>
                <a:ea typeface="Myriad Pro Light"/>
                <a:cs typeface="Myriad Pro Light"/>
                <a:sym typeface="Myriad Pro Light"/>
              </a:rPr>
              <a:t>Empower People to Perform</a:t>
            </a:r>
          </a:p>
          <a:p>
            <a:pPr lvl="0"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Compose 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Connections 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Lucida Grande"/>
              </a:rPr>
              <a:t>supports 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Lucida Grande"/>
              </a:rPr>
              <a:t>a range of workstyles, accommodating the shifts between individual and collaborative 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Lucida Grande"/>
              </a:rPr>
              <a:t>work with flexible configurations that adapt quickly.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Lucida Grande"/>
            </a:endParaRPr>
          </a:p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endParaRPr sz="3600" spc="-36">
              <a:solidFill>
                <a:schemeClr val="bg1"/>
              </a:solidFill>
              <a:latin typeface="Trebuchet MS" panose="020B0603020202020204" pitchFamily="34" charset="0"/>
              <a:ea typeface="Myriad Pro Light"/>
              <a:cs typeface="Myriad Pro Light"/>
              <a:sym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0818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6"/>
          <p:cNvSpPr/>
          <p:nvPr/>
        </p:nvSpPr>
        <p:spPr>
          <a:xfrm>
            <a:off x="673100" y="1011260"/>
            <a:ext cx="7213600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cap="all" dirty="0" smtClean="0">
                <a:latin typeface="Trebuchet MS" panose="020B0603020202020204" pitchFamily="34" charset="0"/>
              </a:rPr>
              <a:t>a </a:t>
            </a:r>
            <a:r>
              <a:rPr lang="en-US" sz="3500" cap="all" dirty="0">
                <a:latin typeface="Trebuchet MS" panose="020B0603020202020204" pitchFamily="34" charset="0"/>
              </a:rPr>
              <a:t>Range of Workstyles</a:t>
            </a:r>
          </a:p>
        </p:txBody>
      </p:sp>
      <p:sp>
        <p:nvSpPr>
          <p:cNvPr id="10" name="Shape 19"/>
          <p:cNvSpPr/>
          <p:nvPr/>
        </p:nvSpPr>
        <p:spPr>
          <a:xfrm>
            <a:off x="670694" y="768350"/>
            <a:ext cx="221374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D93B44"/>
                </a:solidFill>
                <a:latin typeface="Trebuchet MS" panose="020B0603020202020204" pitchFamily="34" charset="0"/>
              </a:rPr>
              <a:t>SUIT PEOPLE’S NEEDS</a:t>
            </a:r>
            <a:endParaRPr dirty="0">
              <a:solidFill>
                <a:srgbClr val="D93B44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Shape 18"/>
          <p:cNvSpPr/>
          <p:nvPr/>
        </p:nvSpPr>
        <p:spPr>
          <a:xfrm>
            <a:off x="7454685" y="1093443"/>
            <a:ext cx="483812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r" defTabSz="457200">
              <a:lnSpc>
                <a:spcPts val="1700"/>
              </a:lnSpc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Create spaces for the various ways people need to work—from individual, focused tasks to collaborative activities.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5" b="1011"/>
          <a:stretch/>
        </p:blipFill>
        <p:spPr/>
      </p:pic>
    </p:spTree>
    <p:extLst>
      <p:ext uri="{BB962C8B-B14F-4D97-AF65-F5344CB8AC3E}">
        <p14:creationId xmlns:p14="http://schemas.microsoft.com/office/powerpoint/2010/main" val="1562257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"/>
          <p:cNvSpPr/>
          <p:nvPr/>
        </p:nvSpPr>
        <p:spPr>
          <a:xfrm>
            <a:off x="673100" y="1011260"/>
            <a:ext cx="7213600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SUPPORT COLLABORATION</a:t>
            </a:r>
            <a:endParaRPr sz="3500" dirty="0">
              <a:solidFill>
                <a:srgbClr val="41424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hape 19"/>
          <p:cNvSpPr/>
          <p:nvPr/>
        </p:nvSpPr>
        <p:spPr>
          <a:xfrm>
            <a:off x="670694" y="768350"/>
            <a:ext cx="221374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D93B44"/>
                </a:solidFill>
                <a:latin typeface="Trebuchet MS" panose="020B0603020202020204" pitchFamily="34" charset="0"/>
              </a:rPr>
              <a:t>SUIT PEOPLE’S NEEDS</a:t>
            </a:r>
            <a:endParaRPr dirty="0">
              <a:solidFill>
                <a:srgbClr val="D93B4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Shape 18"/>
          <p:cNvSpPr/>
          <p:nvPr/>
        </p:nvSpPr>
        <p:spPr>
          <a:xfrm>
            <a:off x="8508569" y="875435"/>
            <a:ext cx="3784238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r" defTabSz="457200">
              <a:lnSpc>
                <a:spcPts val="1700"/>
              </a:lnSpc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Encourage spur-of-the-moment ideation </a:t>
            </a:r>
            <a: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/>
            </a:r>
            <a:b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</a:br>
            <a:r>
              <a:rPr lang="en-US" sz="14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and </a:t>
            </a: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sharing with open applications where everyone has connection to power and data.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2" r="5792" b="15078"/>
          <a:stretch/>
        </p:blipFill>
        <p:spPr/>
      </p:pic>
    </p:spTree>
    <p:extLst>
      <p:ext uri="{BB962C8B-B14F-4D97-AF65-F5344CB8AC3E}">
        <p14:creationId xmlns:p14="http://schemas.microsoft.com/office/powerpoint/2010/main" val="1958746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/>
          <p:nvPr/>
        </p:nvSpPr>
        <p:spPr>
          <a:xfrm>
            <a:off x="1244601" y="1566234"/>
            <a:ext cx="10337800" cy="373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b="1" spc="-36" dirty="0" smtClean="0">
                <a:solidFill>
                  <a:schemeClr val="bg1"/>
                </a:solidFill>
                <a:latin typeface="Trebuchet MS" panose="020B0603020202020204" pitchFamily="34" charset="0"/>
                <a:ea typeface="Myriad Pro Light"/>
                <a:cs typeface="Myriad Pro Light"/>
                <a:sym typeface="Myriad Pro Light"/>
              </a:rPr>
              <a:t>Freedom to Move</a:t>
            </a:r>
          </a:p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Enables </a:t>
            </a:r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change, choice, and respond to user preferences in dynamic, open-plan environments. </a:t>
            </a:r>
            <a:endParaRPr lang="en-US" sz="3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Lucida Grande"/>
            </a:endParaRPr>
          </a:p>
          <a:p>
            <a:pPr defTabSz="457200">
              <a:lnSpc>
                <a:spcPct val="150000"/>
              </a:lnSpc>
              <a:spcBef>
                <a:spcPts val="1600"/>
              </a:spcBef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endParaRPr sz="3600" spc="-36">
              <a:solidFill>
                <a:schemeClr val="bg1"/>
              </a:solidFill>
              <a:latin typeface="Trebuchet MS" panose="020B0603020202020204" pitchFamily="34" charset="0"/>
              <a:ea typeface="Myriad Pro Light"/>
              <a:cs typeface="Myriad Pro Light"/>
              <a:sym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958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"/>
          <p:cNvSpPr/>
          <p:nvPr/>
        </p:nvSpPr>
        <p:spPr>
          <a:xfrm>
            <a:off x="673100" y="1011260"/>
            <a:ext cx="7213600" cy="5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1424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solidFill>
                  <a:srgbClr val="414241"/>
                </a:solidFill>
                <a:latin typeface="Trebuchet MS" panose="020B0603020202020204" pitchFamily="34" charset="0"/>
              </a:rPr>
              <a:t>UTILIZE SPACE EFFICIENTLY</a:t>
            </a:r>
            <a:endParaRPr sz="3500" dirty="0">
              <a:solidFill>
                <a:srgbClr val="41424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hape 19"/>
          <p:cNvSpPr/>
          <p:nvPr/>
        </p:nvSpPr>
        <p:spPr>
          <a:xfrm>
            <a:off x="670694" y="768350"/>
            <a:ext cx="219611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D93B44"/>
                </a:solidFill>
                <a:latin typeface="Trebuchet MS" panose="020B0603020202020204" pitchFamily="34" charset="0"/>
              </a:rPr>
              <a:t>CHANGE YOUR SPACE</a:t>
            </a:r>
            <a:endParaRPr dirty="0">
              <a:solidFill>
                <a:srgbClr val="D93B4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Shape 18"/>
          <p:cNvSpPr/>
          <p:nvPr/>
        </p:nvSpPr>
        <p:spPr>
          <a:xfrm>
            <a:off x="8989017" y="1093443"/>
            <a:ext cx="330378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r" defTabSz="457200">
              <a:lnSpc>
                <a:spcPts val="1700"/>
              </a:lnSpc>
              <a:tabLst>
                <a:tab pos="127000" algn="l"/>
              </a:tabLst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414241"/>
                </a:solidFill>
                <a:latin typeface="Trebuchet MS" panose="020B0603020202020204" pitchFamily="34" charset="0"/>
              </a:rPr>
              <a:t>Create a flexible floorplate that makes the most of your real estate footprint.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38090" r="12130" b="12330"/>
          <a:stretch/>
        </p:blipFill>
        <p:spPr>
          <a:xfrm>
            <a:off x="711994" y="1992922"/>
            <a:ext cx="11580813" cy="6769100"/>
          </a:xfrm>
        </p:spPr>
      </p:pic>
    </p:spTree>
    <p:extLst>
      <p:ext uri="{BB962C8B-B14F-4D97-AF65-F5344CB8AC3E}">
        <p14:creationId xmlns:p14="http://schemas.microsoft.com/office/powerpoint/2010/main" val="1680653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D93B44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Book"/>
        <a:ea typeface="Franklin Gothic Book"/>
        <a:cs typeface="Franklin Gothic Book"/>
      </a:majorFont>
      <a:minorFont>
        <a:latin typeface="Franklin Gothic Book"/>
        <a:ea typeface="Franklin Gothic Book"/>
        <a:cs typeface="Franklin Gothic Boo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D93B44"/>
            </a:solidFill>
            <a:effectLst/>
            <a:uFillTx/>
            <a:latin typeface="+mn-lt"/>
            <a:ea typeface="+mn-ea"/>
            <a:cs typeface="+mn-cs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Book"/>
        <a:ea typeface="Franklin Gothic Book"/>
        <a:cs typeface="Franklin Gothic Book"/>
      </a:majorFont>
      <a:minorFont>
        <a:latin typeface="Franklin Gothic Book"/>
        <a:ea typeface="Franklin Gothic Book"/>
        <a:cs typeface="Franklin Gothic Boo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D93B44"/>
            </a:solidFill>
            <a:effectLst/>
            <a:uFillTx/>
            <a:latin typeface="+mn-lt"/>
            <a:ea typeface="+mn-ea"/>
            <a:cs typeface="+mn-cs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850</Words>
  <Application>Microsoft Macintosh PowerPoint</Application>
  <PresentationFormat>Custom</PresentationFormat>
  <Paragraphs>131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Franklin Gothic Book</vt:lpstr>
      <vt:lpstr>Gill Sans</vt:lpstr>
      <vt:lpstr>Lucida Grande</vt:lpstr>
      <vt:lpstr>Myriad Pro Light</vt:lpstr>
      <vt:lpstr>Trebuchet MS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PublicUser</dc:creator>
  <cp:lastModifiedBy>Michelle Jackimowicz</cp:lastModifiedBy>
  <cp:revision>106</cp:revision>
  <dcterms:modified xsi:type="dcterms:W3CDTF">2017-03-14T13:51:05Z</dcterms:modified>
</cp:coreProperties>
</file>