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69" r:id="rId21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Seeger" initials="MS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/>
    <p:restoredTop sz="59357"/>
  </p:normalViewPr>
  <p:slideViewPr>
    <p:cSldViewPr snapToGrid="0" snapToObjects="1">
      <p:cViewPr varScale="1">
        <p:scale>
          <a:sx n="36" d="100"/>
          <a:sy n="36" d="100"/>
        </p:scale>
        <p:origin x="1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F424D-EA78-BF46-8535-972DA9372146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EAE30-FAED-3340-B2B2-640411C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4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86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</a:t>
            </a:r>
          </a:p>
          <a:p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Creates two adjacent sitting and standing worksurfaces, each at varied heights, to support choice and a natural inclination to work together.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1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Overlap</a:t>
            </a:r>
          </a:p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for movement, sitting, or standing, with a unique dual level worksurface that supports well-being and your choice to sit, stand, and work actively.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05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</a:p>
          <a:p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table in round, square, rectangular and racetrack shapes.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1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Ledge</a:t>
            </a:r>
          </a:p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 for impromptu conversations, or a place to buckle down and get busy.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7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Planter</a:t>
            </a:r>
          </a:p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central open storage and power outlets, letting teams share, store and power up for thoughtful engagement.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75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Immerse?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tables create a landscape of varied surfaces, providing a hub of spaces that support collaboration and diverse workstyles.</a:t>
            </a:r>
          </a:p>
          <a:p>
            <a:pPr marL="285750" lvl="0" indent="-285750"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welcoming feel of Immerse draws people in for the spontaneous interaction, collaboration, and communication experiences they crave at work.</a:t>
            </a:r>
          </a:p>
          <a:p>
            <a:pPr marL="285750" lvl="0" indent="-285750"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warms up the work environment, inspiring the engagement and creativity that leads to innovation.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7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13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Immerse?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 in partnership with Patricia </a:t>
            </a:r>
            <a:r>
              <a:rPr lang="en-US" sz="144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Urquiola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Immerse is a collection of tables in a variety of shapes, sizes, and levels that create visual comfort to make a space more inviting and support different activities.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6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Immerse?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desire variety and choice to perform their best.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space design requires more flexibility, organizations recognize the growing need for adaptable spaces that support the diverse and dynamic ways people work.</a:t>
            </a: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seek meaningful spaces that support purposeful work.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Comfortable spaces that feel like home entice people to come into the office, keeping talented workers engaged.</a:t>
            </a: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environments that holistically affect physical, cognitive, and emotional needs foster well-being in people.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emotions are consistently associated with better performance. A workplace that truly supports the well-being of its occupants must go beyond protecting physical health by providing physical, cognitive, and emotional comfort.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helps you furnish a variety of environments that support people’s collaborative work processes for creative performance and innovation.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workspaces continue to change in support of collaboration, Immerse creates an adaptable area where communal instincts can spontaneously come to life.</a:t>
            </a:r>
          </a:p>
          <a:p>
            <a:pPr marL="285750" lvl="0" indent="-285750"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Immerse </a:t>
            </a:r>
            <a:r>
              <a:rPr lang="en-US" sz="144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worksurface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creates a social hub of positive energy that invites serendipity, variety and choice in the workplace.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1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creates meaningful, purposeful spaces that help people feel comfortable at work.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85750" lvl="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helps create a balance between functional and sensory spaces that offer a welcome sense of warmth and comfort in the workplace.</a:t>
            </a:r>
          </a:p>
          <a:p>
            <a:pPr marL="285750" lvl="0" indent="-285750">
              <a:lnSpc>
                <a:spcPct val="100000"/>
              </a:lnSpc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Immerse, teams can come together, connect, and collectively engage in an intimate workplace setting.</a:t>
            </a:r>
          </a:p>
          <a:p>
            <a:pPr marL="285750" lvl="0" indent="-285750">
              <a:lnSpc>
                <a:spcPct val="100000"/>
              </a:lnSpc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allows interpersonal interactions to organically change by the moment, adding a unique personality to conference rooms, project spaces, studios, and dining areas.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4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people-centric designs of Immerse tables contribute to an enduring state of well-being, keeping everyone inspired and engaged.</a:t>
            </a: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tables help create destinations that foster well-being through physical, cognitive, and emotional ergonomics.</a:t>
            </a:r>
          </a:p>
          <a:p>
            <a:pPr marL="285750" lvl="0" indent="-285750"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provides physical support for changing postures at varying fixed height worksurfaces, from standing height collaboration to perching or sitting.</a:t>
            </a:r>
          </a:p>
          <a:p>
            <a:pPr marL="285750" lvl="0" indent="-285750"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offers a micro atmosphere of options in one space, creating a sense of cognitive separation.</a:t>
            </a:r>
          </a:p>
          <a:p>
            <a:pPr marL="285750" lvl="0" indent="-285750">
              <a:buFont typeface="Arial" charset="0"/>
              <a:buChar char="•"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user control and choice Immerse offers helps decrease emotional stress levels to support emotional well-being.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Statement of Line</a:t>
            </a:r>
          </a:p>
          <a:p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conference table worksurfaces are available in a variety of standard finish options, including laminate</a:t>
            </a:r>
            <a:r>
              <a:rPr lang="en-US" sz="144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powder-coat </a:t>
            </a:r>
            <a:r>
              <a:rPr lang="en-US" sz="144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paint, solid surface, or veneer.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4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Immerse Ledge worksurfaces are offered in veneer or laminate.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4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4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 base options include powder-coated steel, as well as select wood finishes.</a:t>
            </a:r>
          </a:p>
          <a:p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8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4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Stack </a:t>
            </a:r>
          </a:p>
          <a:p>
            <a:pPr marL="285750" marR="0" lvl="0" indent="-2857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44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 a double-layer design with a lower sill for storage that is handy, yet out of the way.</a:t>
            </a:r>
          </a:p>
          <a:p>
            <a:pPr marL="285750" marR="0" lvl="0" indent="-2857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EAE30-FAED-3340-B2B2-640411CA41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C6916-5AE4-6D43-AE9E-074C3742F2EE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E613D-2DA4-5446-9C4F-5CB38D413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4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1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19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48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52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2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5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8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6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FC541E5EF20B46BAA5E1EB8E0B9BCB" ma:contentTypeVersion="10" ma:contentTypeDescription="Create a new document." ma:contentTypeScope="" ma:versionID="d6546ddae0bf5eff692a2c65ba5b1cab">
  <xsd:schema xmlns:xsd="http://www.w3.org/2001/XMLSchema" xmlns:xs="http://www.w3.org/2001/XMLSchema" xmlns:p="http://schemas.microsoft.com/office/2006/metadata/properties" xmlns:ns2="9da4dd8d-09d5-482c-a749-9ce6dc9e0147" xmlns:ns3="7b756caf-a6a5-491a-85f7-01c5444a56a4" targetNamespace="http://schemas.microsoft.com/office/2006/metadata/properties" ma:root="true" ma:fieldsID="f9d223a07a0dca1a609793a5f88e29e4" ns2:_="" ns3:_="">
    <xsd:import namespace="9da4dd8d-09d5-482c-a749-9ce6dc9e0147"/>
    <xsd:import namespace="7b756caf-a6a5-491a-85f7-01c5444a56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4dd8d-09d5-482c-a749-9ce6dc9e01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56caf-a6a5-491a-85f7-01c5444a56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a4dd8d-09d5-482c-a749-9ce6dc9e0147">
      <UserInfo>
        <DisplayName>Jacob Glick</DisplayName>
        <AccountId>92</AccountId>
        <AccountType/>
      </UserInfo>
      <UserInfo>
        <DisplayName>Melissa Kitts</DisplayName>
        <AccountId>120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48BF696-90C6-490A-A86A-A4F8BAAC6D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10F9D5-1070-48D9-B128-CA3BAB04A5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a4dd8d-09d5-482c-a749-9ce6dc9e0147"/>
    <ds:schemaRef ds:uri="7b756caf-a6a5-491a-85f7-01c5444a56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75A5E8-CCAC-4F96-B7F4-A6354BDD22A0}">
  <ds:schemaRefs>
    <ds:schemaRef ds:uri="9da4dd8d-09d5-482c-a749-9ce6dc9e0147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b756caf-a6a5-491a-85f7-01c5444a56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264</Words>
  <Application>Microsoft Office PowerPoint</Application>
  <PresentationFormat>Custom</PresentationFormat>
  <Paragraphs>85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Kaylee Schneider</dc:creator>
  <cp:lastModifiedBy>Ingrid Kocaj</cp:lastModifiedBy>
  <cp:revision>42</cp:revision>
  <cp:lastPrinted>2018-01-31T19:55:38Z</cp:lastPrinted>
  <dcterms:created xsi:type="dcterms:W3CDTF">2017-11-13T15:16:49Z</dcterms:created>
  <dcterms:modified xsi:type="dcterms:W3CDTF">2018-01-31T21:57:27Z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0x010100DEFC541E5EF20B46BAA5E1EB8E0B9BCB</vt:lpwstr>
  </property>
</Properties>
</file>