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62" r:id="rId1"/>
  </p:sldMasterIdLst>
  <p:notesMasterIdLst>
    <p:notesMasterId r:id="rId21"/>
  </p:notesMasterIdLst>
  <p:handoutMasterIdLst>
    <p:handoutMasterId r:id="rId22"/>
  </p:handoutMasterIdLst>
  <p:sldIdLst>
    <p:sldId id="790" r:id="rId2"/>
    <p:sldId id="806" r:id="rId3"/>
    <p:sldId id="800" r:id="rId4"/>
    <p:sldId id="791" r:id="rId5"/>
    <p:sldId id="792" r:id="rId6"/>
    <p:sldId id="793" r:id="rId7"/>
    <p:sldId id="802" r:id="rId8"/>
    <p:sldId id="803" r:id="rId9"/>
    <p:sldId id="812" r:id="rId10"/>
    <p:sldId id="808" r:id="rId11"/>
    <p:sldId id="801" r:id="rId12"/>
    <p:sldId id="794" r:id="rId13"/>
    <p:sldId id="810" r:id="rId14"/>
    <p:sldId id="795" r:id="rId15"/>
    <p:sldId id="796" r:id="rId16"/>
    <p:sldId id="811" r:id="rId17"/>
    <p:sldId id="797" r:id="rId18"/>
    <p:sldId id="798" r:id="rId19"/>
    <p:sldId id="799" r:id="rId20"/>
  </p:sldIdLst>
  <p:sldSz cx="9144000" cy="6858000" type="screen4x3"/>
  <p:notesSz cx="7086600" cy="93599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p:defaultTextStyle>
  <p:extLst>
    <p:ext uri="{EFAFB233-063F-42B5-8137-9DF3F51BA10A}">
      <p15:sldGuideLst xmlns:p15="http://schemas.microsoft.com/office/powerpoint/2012/main">
        <p15:guide id="1" orient="horz" pos="864">
          <p15:clr>
            <a:srgbClr val="A4A3A4"/>
          </p15:clr>
        </p15:guide>
        <p15:guide id="2" orient="horz" pos="1728">
          <p15:clr>
            <a:srgbClr val="A4A3A4"/>
          </p15:clr>
        </p15:guide>
        <p15:guide id="3" orient="horz" pos="2592">
          <p15:clr>
            <a:srgbClr val="A4A3A4"/>
          </p15:clr>
        </p15:guide>
        <p15:guide id="4" orient="horz" pos="3456">
          <p15:clr>
            <a:srgbClr val="A4A3A4"/>
          </p15:clr>
        </p15:guide>
        <p15:guide id="5" orient="horz" pos="1104">
          <p15:clr>
            <a:srgbClr val="A4A3A4"/>
          </p15:clr>
        </p15:guide>
        <p15:guide id="6" orient="horz" pos="3792">
          <p15:clr>
            <a:srgbClr val="A4A3A4"/>
          </p15:clr>
        </p15:guide>
        <p15:guide id="7" pos="2880">
          <p15:clr>
            <a:srgbClr val="A4A3A4"/>
          </p15:clr>
        </p15:guide>
        <p15:guide id="8" pos="1920">
          <p15:clr>
            <a:srgbClr val="A4A3A4"/>
          </p15:clr>
        </p15:guide>
        <p15:guide id="9" pos="954">
          <p15:clr>
            <a:srgbClr val="A4A3A4"/>
          </p15:clr>
        </p15:guide>
        <p15:guide id="10" pos="3840">
          <p15:clr>
            <a:srgbClr val="A4A3A4"/>
          </p15:clr>
        </p15:guide>
        <p15:guide id="11" pos="4799">
          <p15:clr>
            <a:srgbClr val="A4A3A4"/>
          </p15:clr>
        </p15:guide>
        <p15:guide id="12" pos="432">
          <p15:clr>
            <a:srgbClr val="A4A3A4"/>
          </p15:clr>
        </p15:guide>
      </p15:sldGuideLst>
    </p:ext>
    <p:ext uri="{2D200454-40CA-4A62-9FC3-DE9A4176ACB9}">
      <p15:notesGuideLst xmlns:p15="http://schemas.microsoft.com/office/powerpoint/2012/main">
        <p15:guide id="1" orient="horz" pos="2948">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6E6E6E"/>
    <a:srgbClr val="909294"/>
    <a:srgbClr val="8A8B8E"/>
    <a:srgbClr val="BFC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2"/>
    <p:restoredTop sz="92727" autoAdjust="0"/>
  </p:normalViewPr>
  <p:slideViewPr>
    <p:cSldViewPr snapToGrid="0" snapToObjects="1">
      <p:cViewPr varScale="1">
        <p:scale>
          <a:sx n="81" d="100"/>
          <a:sy n="81" d="100"/>
        </p:scale>
        <p:origin x="1459" y="72"/>
      </p:cViewPr>
      <p:guideLst>
        <p:guide orient="horz" pos="864"/>
        <p:guide orient="horz" pos="1728"/>
        <p:guide orient="horz" pos="2592"/>
        <p:guide orient="horz" pos="3456"/>
        <p:guide orient="horz" pos="1104"/>
        <p:guide orient="horz" pos="3792"/>
        <p:guide pos="2880"/>
        <p:guide pos="1920"/>
        <p:guide pos="954"/>
        <p:guide pos="3840"/>
        <p:guide pos="4799"/>
        <p:guide pos="43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948"/>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14788" y="0"/>
            <a:ext cx="3070225" cy="469900"/>
          </a:xfrm>
          <a:prstGeom prst="rect">
            <a:avLst/>
          </a:prstGeom>
        </p:spPr>
        <p:txBody>
          <a:bodyPr vert="horz" lIns="91440" tIns="45720" rIns="91440" bIns="45720" rtlCol="0"/>
          <a:lstStyle>
            <a:lvl1pPr algn="r">
              <a:defRPr sz="1200"/>
            </a:lvl1pPr>
          </a:lstStyle>
          <a:p>
            <a:fld id="{90871FD0-63CD-1446-BF61-E1DA09254FB7}" type="datetimeFigureOut">
              <a:rPr lang="en-US" smtClean="0"/>
              <a:t>6/1/2016</a:t>
            </a:fld>
            <a:endParaRPr lang="en-US" dirty="0"/>
          </a:p>
        </p:txBody>
      </p:sp>
      <p:sp>
        <p:nvSpPr>
          <p:cNvPr id="4" name="Footer Placeholder 3"/>
          <p:cNvSpPr>
            <a:spLocks noGrp="1"/>
          </p:cNvSpPr>
          <p:nvPr>
            <p:ph type="ftr" sz="quarter" idx="2"/>
          </p:nvPr>
        </p:nvSpPr>
        <p:spPr>
          <a:xfrm>
            <a:off x="0" y="8890000"/>
            <a:ext cx="3070225"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4788" y="8890000"/>
            <a:ext cx="3070225" cy="469900"/>
          </a:xfrm>
          <a:prstGeom prst="rect">
            <a:avLst/>
          </a:prstGeom>
        </p:spPr>
        <p:txBody>
          <a:bodyPr vert="horz" lIns="91440" tIns="45720" rIns="91440" bIns="45720" rtlCol="0" anchor="b"/>
          <a:lstStyle>
            <a:lvl1pPr algn="r">
              <a:defRPr sz="1200"/>
            </a:lvl1pPr>
          </a:lstStyle>
          <a:p>
            <a:fld id="{45675EA3-2D4D-C44B-B8A3-2C9C0B58F248}" type="slidenum">
              <a:rPr lang="en-US" smtClean="0"/>
              <a:t>‹#›</a:t>
            </a:fld>
            <a:endParaRPr lang="en-US" dirty="0"/>
          </a:p>
        </p:txBody>
      </p:sp>
    </p:spTree>
    <p:extLst>
      <p:ext uri="{BB962C8B-B14F-4D97-AF65-F5344CB8AC3E}">
        <p14:creationId xmlns:p14="http://schemas.microsoft.com/office/powerpoint/2010/main" val="645339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14788" y="0"/>
            <a:ext cx="3070225" cy="469900"/>
          </a:xfrm>
          <a:prstGeom prst="rect">
            <a:avLst/>
          </a:prstGeom>
        </p:spPr>
        <p:txBody>
          <a:bodyPr vert="horz" lIns="91440" tIns="45720" rIns="91440" bIns="45720" rtlCol="0"/>
          <a:lstStyle>
            <a:lvl1pPr algn="r">
              <a:defRPr sz="1200"/>
            </a:lvl1pPr>
          </a:lstStyle>
          <a:p>
            <a:fld id="{5DFFC15A-EC38-A746-932D-BA3B8EB34169}" type="datetimeFigureOut">
              <a:rPr lang="en-US" smtClean="0"/>
              <a:t>6/1/2016</a:t>
            </a:fld>
            <a:endParaRPr lang="en-US" dirty="0"/>
          </a:p>
        </p:txBody>
      </p:sp>
      <p:sp>
        <p:nvSpPr>
          <p:cNvPr id="4" name="Slide Image Placeholder 3"/>
          <p:cNvSpPr>
            <a:spLocks noGrp="1" noRot="1" noChangeAspect="1"/>
          </p:cNvSpPr>
          <p:nvPr>
            <p:ph type="sldImg" idx="2"/>
          </p:nvPr>
        </p:nvSpPr>
        <p:spPr>
          <a:xfrm>
            <a:off x="1436688" y="1169988"/>
            <a:ext cx="4213225" cy="31591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8025" y="4503738"/>
            <a:ext cx="5670550" cy="36861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0000"/>
            <a:ext cx="3070225"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788" y="8890000"/>
            <a:ext cx="3070225" cy="469900"/>
          </a:xfrm>
          <a:prstGeom prst="rect">
            <a:avLst/>
          </a:prstGeom>
        </p:spPr>
        <p:txBody>
          <a:bodyPr vert="horz" lIns="91440" tIns="45720" rIns="91440" bIns="45720" rtlCol="0" anchor="b"/>
          <a:lstStyle>
            <a:lvl1pPr algn="r">
              <a:defRPr sz="1200"/>
            </a:lvl1pPr>
          </a:lstStyle>
          <a:p>
            <a:fld id="{F799675C-9481-7246-8CBC-926F989F01FA}" type="slidenum">
              <a:rPr lang="en-US" smtClean="0"/>
              <a:t>‹#›</a:t>
            </a:fld>
            <a:endParaRPr lang="en-US" dirty="0"/>
          </a:p>
        </p:txBody>
      </p:sp>
    </p:spTree>
    <p:extLst>
      <p:ext uri="{BB962C8B-B14F-4D97-AF65-F5344CB8AC3E}">
        <p14:creationId xmlns:p14="http://schemas.microsoft.com/office/powerpoint/2010/main" val="52361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joining me today as we discuss the importance of people in the workplace and how Fern can help promote wellness, satisfaction, and productivity.</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a:t>
            </a:fld>
            <a:endParaRPr lang="en-US" dirty="0"/>
          </a:p>
        </p:txBody>
      </p:sp>
    </p:spTree>
    <p:extLst>
      <p:ext uri="{BB962C8B-B14F-4D97-AF65-F5344CB8AC3E}">
        <p14:creationId xmlns:p14="http://schemas.microsoft.com/office/powerpoint/2010/main" val="131628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Touchdown </a:t>
            </a:r>
            <a:r>
              <a:rPr lang="en-US" baseline="0" dirty="0" smtClean="0"/>
              <a:t>spaces and desking environments. Fern works in many applications from light tasking to heavy tasking.</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10</a:t>
            </a:fld>
            <a:endParaRPr lang="en-US" dirty="0"/>
          </a:p>
        </p:txBody>
      </p:sp>
    </p:spTree>
    <p:extLst>
      <p:ext uri="{BB962C8B-B14F-4D97-AF65-F5344CB8AC3E}">
        <p14:creationId xmlns:p14="http://schemas.microsoft.com/office/powerpoint/2010/main" val="51156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Fern’s groundbreaking comfort and support will change how</a:t>
            </a:r>
            <a:r>
              <a:rPr lang="en-US" baseline="0" dirty="0" smtClean="0"/>
              <a:t> you feel about task seating. It is unlike any chair you’ve seen before, thanks to a new concept in back support.</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11</a:t>
            </a:fld>
            <a:endParaRPr lang="en-US" dirty="0"/>
          </a:p>
        </p:txBody>
      </p:sp>
    </p:spTree>
    <p:extLst>
      <p:ext uri="{BB962C8B-B14F-4D97-AF65-F5344CB8AC3E}">
        <p14:creationId xmlns:p14="http://schemas.microsoft.com/office/powerpoint/2010/main" val="61047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Fern provides</a:t>
            </a:r>
            <a:r>
              <a:rPr lang="en-US" baseline="0" dirty="0" smtClean="0"/>
              <a:t> new levels of balance, flexibility, and performance. It’s designed to support the person. Fern’s Wave Suspension system is the heart of the chair and the key to its back comfort and flexibility. From the outside, the back looks simple. But inside is an intricate level of science, engineering, and innovation that enables Fern to work with you, not against you.</a:t>
            </a:r>
          </a:p>
          <a:p>
            <a:endParaRPr lang="en-US" dirty="0"/>
          </a:p>
        </p:txBody>
      </p:sp>
      <p:sp>
        <p:nvSpPr>
          <p:cNvPr id="4" name="Slide Number Placeholder 3"/>
          <p:cNvSpPr>
            <a:spLocks noGrp="1"/>
          </p:cNvSpPr>
          <p:nvPr>
            <p:ph type="sldNum" sz="quarter" idx="10"/>
          </p:nvPr>
        </p:nvSpPr>
        <p:spPr/>
        <p:txBody>
          <a:bodyPr/>
          <a:lstStyle/>
          <a:p>
            <a:fld id="{F799675C-9481-7246-8CBC-926F989F01FA}" type="slidenum">
              <a:rPr lang="en-US" smtClean="0"/>
              <a:t>12</a:t>
            </a:fld>
            <a:endParaRPr lang="en-US" dirty="0"/>
          </a:p>
        </p:txBody>
      </p:sp>
    </p:spTree>
    <p:extLst>
      <p:ext uri="{BB962C8B-B14F-4D97-AF65-F5344CB8AC3E}">
        <p14:creationId xmlns:p14="http://schemas.microsoft.com/office/powerpoint/2010/main" val="31340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Inspired by the structure of a fern, the Stem™ is</a:t>
            </a:r>
            <a:r>
              <a:rPr lang="en-US" baseline="0" dirty="0" smtClean="0"/>
              <a:t> a centered spine that supports a series of Fronds that extend like leaves. Each Frond™ is calibrated to support a different area of the back from the thoracic (upper back) to the lumbar, to the pelvic areas. The Cradle™ overlays the Fronds and Stem, working in concert with them for effortless support.</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13</a:t>
            </a:fld>
            <a:endParaRPr lang="en-US" dirty="0"/>
          </a:p>
        </p:txBody>
      </p:sp>
    </p:spTree>
    <p:extLst>
      <p:ext uri="{BB962C8B-B14F-4D97-AF65-F5344CB8AC3E}">
        <p14:creationId xmlns:p14="http://schemas.microsoft.com/office/powerpoint/2010/main" val="1747112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Wave Suspension system is the key to the soft Infinity Edge™. Fern’s Infinity Edge is soft and</a:t>
            </a:r>
            <a:r>
              <a:rPr lang="en-US" baseline="0" dirty="0" smtClean="0"/>
              <a:t> pliable for an edgeless comfort experience. Nothing interferes with movement to create discomfort and distraction.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F799675C-9481-7246-8CBC-926F989F01FA}" type="slidenum">
              <a:rPr lang="en-US" smtClean="0"/>
              <a:t>14</a:t>
            </a:fld>
            <a:endParaRPr lang="en-US" dirty="0"/>
          </a:p>
        </p:txBody>
      </p:sp>
    </p:spTree>
    <p:extLst>
      <p:ext uri="{BB962C8B-B14F-4D97-AF65-F5344CB8AC3E}">
        <p14:creationId xmlns:p14="http://schemas.microsoft.com/office/powerpoint/2010/main" val="95295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research with physical therapists, this chair also offers thoracic back support (upper back), which goes further than most task chairs giving the user total back support.</a:t>
            </a:r>
          </a:p>
          <a:p>
            <a:endParaRPr lang="en-US" dirty="0"/>
          </a:p>
        </p:txBody>
      </p:sp>
      <p:sp>
        <p:nvSpPr>
          <p:cNvPr id="4" name="Slide Number Placeholder 3"/>
          <p:cNvSpPr>
            <a:spLocks noGrp="1"/>
          </p:cNvSpPr>
          <p:nvPr>
            <p:ph type="sldNum" sz="quarter" idx="10"/>
          </p:nvPr>
        </p:nvSpPr>
        <p:spPr/>
        <p:txBody>
          <a:bodyPr/>
          <a:lstStyle/>
          <a:p>
            <a:fld id="{F799675C-9481-7246-8CBC-926F989F01FA}" type="slidenum">
              <a:rPr lang="en-US" smtClean="0"/>
              <a:t>15</a:t>
            </a:fld>
            <a:endParaRPr lang="en-US" dirty="0"/>
          </a:p>
        </p:txBody>
      </p:sp>
    </p:spTree>
    <p:extLst>
      <p:ext uri="{BB962C8B-B14F-4D97-AF65-F5344CB8AC3E}">
        <p14:creationId xmlns:p14="http://schemas.microsoft.com/office/powerpoint/2010/main" val="463745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pitchFamily="-112" charset="-128"/>
                <a:cs typeface="+mn-cs"/>
              </a:rPr>
              <a:t>Fern offers a full complement of ergonomic adjustments that are easy to find, reach, and</a:t>
            </a:r>
          </a:p>
          <a:p>
            <a:r>
              <a:rPr lang="en-US" sz="1200" b="0" i="0" u="none" strike="noStrike" kern="1200" baseline="0" dirty="0" smtClean="0">
                <a:solidFill>
                  <a:schemeClr val="tx1"/>
                </a:solidFill>
                <a:latin typeface="Arial" charset="0"/>
                <a:ea typeface="ＭＳ Ｐゴシック" pitchFamily="-112" charset="-128"/>
                <a:cs typeface="+mn-cs"/>
              </a:rPr>
              <a:t>use. The ability to fine-tune for comfort and fit is especially important for longer-term,</a:t>
            </a:r>
          </a:p>
          <a:p>
            <a:r>
              <a:rPr lang="en-US" sz="1200" b="0" i="0" u="none" strike="noStrike" kern="1200" baseline="0" dirty="0" smtClean="0">
                <a:solidFill>
                  <a:schemeClr val="tx1"/>
                </a:solidFill>
                <a:latin typeface="Arial" charset="0"/>
                <a:ea typeface="ＭＳ Ｐゴシック" pitchFamily="-112" charset="-128"/>
                <a:cs typeface="+mn-cs"/>
              </a:rPr>
              <a:t>focused work. Fern’s groundbreaking innovations earned 16 patents.</a:t>
            </a:r>
          </a:p>
          <a:p>
            <a:endParaRPr lang="en-US" sz="1200" b="0" i="0" u="none" strike="noStrike" kern="1200" baseline="0" dirty="0" smtClean="0">
              <a:solidFill>
                <a:schemeClr val="tx1"/>
              </a:solidFill>
              <a:latin typeface="Arial" charset="0"/>
              <a:ea typeface="ＭＳ Ｐゴシック" pitchFamily="-112" charset="-128"/>
              <a:cs typeface="+mn-cs"/>
            </a:endParaRPr>
          </a:p>
          <a:p>
            <a:r>
              <a:rPr lang="en-US" sz="1200" b="0" i="0" u="none" strike="noStrike" kern="1200" baseline="0" dirty="0" smtClean="0">
                <a:solidFill>
                  <a:schemeClr val="tx1"/>
                </a:solidFill>
                <a:latin typeface="Arial" charset="0"/>
                <a:ea typeface="ＭＳ Ｐゴシック" pitchFamily="-112" charset="-128"/>
                <a:cs typeface="+mn-cs"/>
              </a:rPr>
              <a:t>The front of the seat flexes for a total comfort experience. The silent, fluid movement of the arm caps encourages adjustment with less interruption and less audible controls minimize distraction. The deep recline keeps you properly centered and balanced as you lean back.</a:t>
            </a:r>
          </a:p>
          <a:p>
            <a:r>
              <a:rPr lang="en-US" sz="1200" b="0" i="0" u="none" strike="noStrike" kern="1200" baseline="0" dirty="0" smtClean="0">
                <a:solidFill>
                  <a:schemeClr val="tx1"/>
                </a:solidFill>
                <a:latin typeface="Arial" charset="0"/>
                <a:ea typeface="ＭＳ Ｐゴシック" pitchFamily="-112" charset="-128"/>
                <a:cs typeface="+mn-cs"/>
              </a:rPr>
              <a:t>The optional simple, lumbar pillow is height adjustable to provide additional support. </a:t>
            </a:r>
          </a:p>
          <a:p>
            <a:r>
              <a:rPr lang="en-US" sz="1200" b="0" i="0" u="none" strike="noStrike" kern="1200" baseline="0" dirty="0" smtClean="0">
                <a:solidFill>
                  <a:schemeClr val="tx1"/>
                </a:solidFill>
                <a:latin typeface="Arial" charset="0"/>
                <a:ea typeface="ＭＳ Ｐゴシック" pitchFamily="-112" charset="-128"/>
                <a:cs typeface="+mn-cs"/>
              </a:rPr>
              <a:t>The back tension control is very responsive. A couple easy handle turns achieves</a:t>
            </a:r>
          </a:p>
          <a:p>
            <a:r>
              <a:rPr lang="en-US" sz="1200" b="0" i="0" u="none" strike="noStrike" kern="1200" baseline="0" dirty="0" smtClean="0">
                <a:solidFill>
                  <a:schemeClr val="tx1"/>
                </a:solidFill>
                <a:latin typeface="Arial" charset="0"/>
                <a:ea typeface="ＭＳ Ｐゴシック" pitchFamily="-112" charset="-128"/>
                <a:cs typeface="+mn-cs"/>
              </a:rPr>
              <a:t>proper recline resistance. Includes a clutch, to assure you don't take it too far. </a:t>
            </a:r>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16</a:t>
            </a:fld>
            <a:endParaRPr lang="en-US" dirty="0"/>
          </a:p>
        </p:txBody>
      </p:sp>
    </p:spTree>
    <p:extLst>
      <p:ext uri="{BB962C8B-B14F-4D97-AF65-F5344CB8AC3E}">
        <p14:creationId xmlns:p14="http://schemas.microsoft.com/office/powerpoint/2010/main" val="482325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it comes to studying human movement in the office environment, Haworth and the Human Performance Institute at Western Michigan University have partnered for 12 years with the goal of investigating the physical relationship between a person and a seating surface. This effort has resulted in over 5.5 billion high resolution pressure mapping data points used to understand seating phenomena. This means Haworth engineers bring you the very latest science through analytics in their products</a:t>
            </a:r>
            <a:r>
              <a:rPr lang="en-US" sz="1200" kern="1200" dirty="0" smtClean="0">
                <a:solidFill>
                  <a:schemeClr val="tx1"/>
                </a:solidFill>
                <a:latin typeface="Arial" charset="0"/>
                <a:ea typeface="ＭＳ Ｐゴシック" pitchFamily="-112" charset="-128"/>
                <a:cs typeface="+mn-cs"/>
              </a:rPr>
              <a:t>.</a:t>
            </a:r>
            <a:r>
              <a:rPr lang="en-US" sz="1200" kern="1200" baseline="0" dirty="0" smtClean="0">
                <a:solidFill>
                  <a:schemeClr val="tx1"/>
                </a:solidFill>
                <a:latin typeface="Arial" charset="0"/>
                <a:ea typeface="ＭＳ Ｐゴシック" pitchFamily="-112" charset="-128"/>
                <a:cs typeface="+mn-cs"/>
              </a:rPr>
              <a:t> </a:t>
            </a:r>
          </a:p>
          <a:p>
            <a:endParaRPr lang="en-US" sz="1200" b="0" i="0" u="none" strike="noStrike" kern="1200" baseline="0" dirty="0" smtClean="0">
              <a:solidFill>
                <a:schemeClr val="tx1"/>
              </a:solidFill>
              <a:latin typeface="Arial" charset="0"/>
              <a:ea typeface="ＭＳ Ｐゴシック" pitchFamily="-112" charset="-128"/>
              <a:cs typeface="+mn-cs"/>
            </a:endParaRPr>
          </a:p>
          <a:p>
            <a:r>
              <a:rPr lang="en-US" sz="1200" b="0" i="0" u="none" strike="noStrike" kern="1200" baseline="0" dirty="0" smtClean="0">
                <a:solidFill>
                  <a:schemeClr val="tx1"/>
                </a:solidFill>
                <a:latin typeface="Arial" charset="0"/>
                <a:ea typeface="ＭＳ Ｐゴシック" pitchFamily="-112" charset="-128"/>
                <a:cs typeface="+mn-cs"/>
              </a:rPr>
              <a:t>Seat-comfort research started with looking at the 5th percentile female to 95th percentile male. We knew we had to improve our base structure to allow for maximum support, flexibility, and also long-term comfort. We looked at various approaches to achieve a flexible seat pan that offered proper support, coupled with the right set of contours. </a:t>
            </a:r>
            <a:endParaRPr lang="en-US" sz="1200" kern="1200" dirty="0" smtClean="0">
              <a:solidFill>
                <a:schemeClr val="tx1"/>
              </a:solidFill>
              <a:latin typeface="Arial" charset="0"/>
              <a:ea typeface="ＭＳ Ｐゴシック" pitchFamily="-112" charset="-128"/>
              <a:cs typeface="+mn-cs"/>
            </a:endParaRPr>
          </a:p>
          <a:p>
            <a:endParaRPr lang="en-US" sz="1200" kern="1200" dirty="0" smtClean="0">
              <a:solidFill>
                <a:schemeClr val="tx1"/>
              </a:solidFill>
              <a:latin typeface="Arial" charset="0"/>
              <a:ea typeface="ＭＳ Ｐゴシック" pitchFamily="-112" charset="-128"/>
              <a:cs typeface="+mn-cs"/>
            </a:endParaRPr>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17</a:t>
            </a:fld>
            <a:endParaRPr lang="en-US" dirty="0"/>
          </a:p>
        </p:txBody>
      </p:sp>
    </p:spTree>
    <p:extLst>
      <p:ext uri="{BB962C8B-B14F-4D97-AF65-F5344CB8AC3E}">
        <p14:creationId xmlns:p14="http://schemas.microsoft.com/office/powerpoint/2010/main" val="75754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Fern is available in a Task Chair and a Task Stool. There are a wide variety of colors and finishes offered. </a:t>
            </a:r>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18</a:t>
            </a:fld>
            <a:endParaRPr lang="en-US" dirty="0"/>
          </a:p>
        </p:txBody>
      </p:sp>
    </p:spTree>
    <p:extLst>
      <p:ext uri="{BB962C8B-B14F-4D97-AF65-F5344CB8AC3E}">
        <p14:creationId xmlns:p14="http://schemas.microsoft.com/office/powerpoint/2010/main" val="1543751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Ideally, now is</a:t>
            </a:r>
            <a:r>
              <a:rPr lang="en-US" baseline="0" dirty="0" smtClean="0"/>
              <a:t> the time to encourage sitting in Fern and experiencing it. Make sure the chair is adjusted properly for the user. Inform that more information can be found at Haworth.com/fern. Thank you.</a:t>
            </a:r>
            <a:endParaRPr lang="en-US" dirty="0" smtClean="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19</a:t>
            </a:fld>
            <a:endParaRPr lang="en-US" dirty="0"/>
          </a:p>
        </p:txBody>
      </p:sp>
    </p:spTree>
    <p:extLst>
      <p:ext uri="{BB962C8B-B14F-4D97-AF65-F5344CB8AC3E}">
        <p14:creationId xmlns:p14="http://schemas.microsoft.com/office/powerpoint/2010/main" val="126661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a:t>
            </a:r>
            <a:r>
              <a:rPr lang="en-US" baseline="0" dirty="0" smtClean="0"/>
              <a:t> is life and life is work. What people do at work affects their home life. What they do at home affects their work life. If both are approached mindfully, balance and centeredness can be achieved.</a:t>
            </a:r>
            <a:endParaRPr lang="en-US" dirty="0" smtClean="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2</a:t>
            </a:fld>
            <a:endParaRPr lang="en-US" dirty="0"/>
          </a:p>
        </p:txBody>
      </p:sp>
    </p:spTree>
    <p:extLst>
      <p:ext uri="{BB962C8B-B14F-4D97-AF65-F5344CB8AC3E}">
        <p14:creationId xmlns:p14="http://schemas.microsoft.com/office/powerpoint/2010/main" val="231836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a:t>
            </a:r>
            <a:r>
              <a:rPr lang="en-US" baseline="0" dirty="0" smtClean="0"/>
              <a:t> capital is every organization’s greatest asset-and its greatest expense. To optimize human capital, especially knowledge workers, successful organizations build human-centered cultures that empower and inspire. Providing a productive place where people can connect, find meaning, and feel a sense of accomplishment.</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3</a:t>
            </a:fld>
            <a:endParaRPr lang="en-US" dirty="0"/>
          </a:p>
        </p:txBody>
      </p:sp>
    </p:spTree>
    <p:extLst>
      <p:ext uri="{BB962C8B-B14F-4D97-AF65-F5344CB8AC3E}">
        <p14:creationId xmlns:p14="http://schemas.microsoft.com/office/powerpoint/2010/main" val="154918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Fern plays a vital role in a healthy workplace environment. Better worker health means reduced attendance issues and improved performance. Engaged workers are more productive and help increase productivity. </a:t>
            </a:r>
          </a:p>
          <a:p>
            <a:pPr marL="0" indent="0">
              <a:buNone/>
            </a:pPr>
            <a:endParaRPr lang="en-US" dirty="0" smtClean="0"/>
          </a:p>
          <a:p>
            <a:pPr marL="0" indent="0">
              <a:buNone/>
            </a:pPr>
            <a:r>
              <a:rPr lang="en-US" dirty="0" smtClean="0"/>
              <a:t>Fern provides all-day comfort with total back support. </a:t>
            </a:r>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4</a:t>
            </a:fld>
            <a:endParaRPr lang="en-US" dirty="0"/>
          </a:p>
        </p:txBody>
      </p:sp>
    </p:spTree>
    <p:extLst>
      <p:ext uri="{BB962C8B-B14F-4D97-AF65-F5344CB8AC3E}">
        <p14:creationId xmlns:p14="http://schemas.microsoft.com/office/powerpoint/2010/main" val="33960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Fern enables workers to better focus. More comfort means less distraction. An edgeless design eliminates impact from a hard outer edge, which can disrupt movement and interrupt work. </a:t>
            </a:r>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5</a:t>
            </a:fld>
            <a:endParaRPr lang="en-US" dirty="0"/>
          </a:p>
        </p:txBody>
      </p:sp>
    </p:spTree>
    <p:extLst>
      <p:ext uri="{BB962C8B-B14F-4D97-AF65-F5344CB8AC3E}">
        <p14:creationId xmlns:p14="http://schemas.microsoft.com/office/powerpoint/2010/main" val="460014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Fern helps workers feel rewarded and cared for, which can have a positive impact on attraction and retention and trust, assurance of safety, and emotional comfort. Fern has an approachable design, more residential and warm (less mechanical). It also has accessible adjustments with responsive controls which are artfully integrated into the simple aesthetic.</a:t>
            </a:r>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6</a:t>
            </a:fld>
            <a:endParaRPr lang="en-US" dirty="0"/>
          </a:p>
        </p:txBody>
      </p:sp>
    </p:spTree>
    <p:extLst>
      <p:ext uri="{BB962C8B-B14F-4D97-AF65-F5344CB8AC3E}">
        <p14:creationId xmlns:p14="http://schemas.microsoft.com/office/powerpoint/2010/main" val="56397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office is an ecosystem and ideally</a:t>
            </a:r>
            <a:r>
              <a:rPr lang="en-US" baseline="0" dirty="0" smtClean="0"/>
              <a:t> the workplace is built for people. Fern can be an important part of workplace design from collaborative conference applications to…</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7</a:t>
            </a:fld>
            <a:endParaRPr lang="en-US" dirty="0"/>
          </a:p>
        </p:txBody>
      </p:sp>
    </p:spTree>
    <p:extLst>
      <p:ext uri="{BB962C8B-B14F-4D97-AF65-F5344CB8AC3E}">
        <p14:creationId xmlns:p14="http://schemas.microsoft.com/office/powerpoint/2010/main" val="100544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Heavy task </a:t>
            </a:r>
            <a:r>
              <a:rPr lang="en-US" baseline="0" dirty="0" smtClean="0"/>
              <a:t>spaces to…</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8</a:t>
            </a:fld>
            <a:endParaRPr lang="en-US" dirty="0"/>
          </a:p>
        </p:txBody>
      </p:sp>
    </p:spTree>
    <p:extLst>
      <p:ext uri="{BB962C8B-B14F-4D97-AF65-F5344CB8AC3E}">
        <p14:creationId xmlns:p14="http://schemas.microsoft.com/office/powerpoint/2010/main" val="3622148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Hotel rooms and home offices to…</a:t>
            </a:r>
            <a:endParaRPr lang="en-US" dirty="0"/>
          </a:p>
        </p:txBody>
      </p:sp>
      <p:sp>
        <p:nvSpPr>
          <p:cNvPr id="4" name="Slide Number Placeholder 3"/>
          <p:cNvSpPr>
            <a:spLocks noGrp="1"/>
          </p:cNvSpPr>
          <p:nvPr>
            <p:ph type="sldNum" sz="quarter" idx="10"/>
          </p:nvPr>
        </p:nvSpPr>
        <p:spPr/>
        <p:txBody>
          <a:bodyPr/>
          <a:lstStyle/>
          <a:p>
            <a:pPr>
              <a:defRPr/>
            </a:pPr>
            <a:fld id="{67BFFEDC-911A-4383-A9BA-0FC3BD5A4CF4}" type="slidenum">
              <a:rPr lang="en-US" smtClean="0"/>
              <a:pPr>
                <a:defRPr/>
              </a:pPr>
              <a:t>9</a:t>
            </a:fld>
            <a:endParaRPr lang="en-US" dirty="0"/>
          </a:p>
        </p:txBody>
      </p:sp>
    </p:spTree>
    <p:extLst>
      <p:ext uri="{BB962C8B-B14F-4D97-AF65-F5344CB8AC3E}">
        <p14:creationId xmlns:p14="http://schemas.microsoft.com/office/powerpoint/2010/main" val="305849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ed 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5486400"/>
            <a:ext cx="7772400" cy="533400"/>
          </a:xfrm>
        </p:spPr>
        <p:txBody>
          <a:bodyPr anchor="b"/>
          <a:lstStyle>
            <a:lvl1pPr algn="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6019800"/>
            <a:ext cx="7772400" cy="457200"/>
          </a:xfrm>
        </p:spPr>
        <p:txBody>
          <a:bodyPr/>
          <a:lstStyle>
            <a:lvl1pPr marL="0" indent="0" algn="r">
              <a:buNone/>
              <a:defRPr sz="1400">
                <a:solidFill>
                  <a:srgbClr val="6A737B"/>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0" y="6629400"/>
            <a:ext cx="1514475" cy="228600"/>
          </a:xfrm>
          <a:prstGeom prst="rect">
            <a:avLst/>
          </a:prstGeom>
        </p:spPr>
        <p:txBody>
          <a:bodyPr/>
          <a:lstStyle>
            <a:lvl1pPr>
              <a:defRPr sz="800">
                <a:solidFill>
                  <a:srgbClr val="ADAFB2"/>
                </a:solidFill>
                <a:latin typeface="Trebuchet MS" pitchFamily="34" charset="0"/>
              </a:defRPr>
            </a:lvl1pPr>
          </a:lstStyle>
          <a:p>
            <a:pPr>
              <a:defRPr/>
            </a:pPr>
            <a:endParaRPr lang="en-US" dirty="0"/>
          </a:p>
        </p:txBody>
      </p:sp>
      <p:sp>
        <p:nvSpPr>
          <p:cNvPr id="6" name="Footer Placeholder 4"/>
          <p:cNvSpPr>
            <a:spLocks noGrp="1"/>
          </p:cNvSpPr>
          <p:nvPr>
            <p:ph type="ftr" sz="quarter" idx="11"/>
          </p:nvPr>
        </p:nvSpPr>
        <p:spPr>
          <a:xfrm>
            <a:off x="1514475" y="6629400"/>
            <a:ext cx="6103938" cy="228600"/>
          </a:xfrm>
          <a:prstGeom prst="rect">
            <a:avLst/>
          </a:prstGeom>
        </p:spPr>
        <p:txBody>
          <a:bodyPr/>
          <a:lstStyle>
            <a:lvl1pPr>
              <a:defRPr sz="800">
                <a:solidFill>
                  <a:srgbClr val="ADAFB2"/>
                </a:solidFill>
                <a:latin typeface="Trebuchet MS" pitchFamily="34" charset="0"/>
              </a:defRPr>
            </a:lvl1pPr>
          </a:lstStyle>
          <a:p>
            <a:pPr>
              <a:defRPr/>
            </a:pPr>
            <a:endParaRPr lang="en-US" dirty="0"/>
          </a:p>
        </p:txBody>
      </p:sp>
      <p:sp>
        <p:nvSpPr>
          <p:cNvPr id="7" name="Slide Number Placeholder 5"/>
          <p:cNvSpPr>
            <a:spLocks noGrp="1"/>
          </p:cNvSpPr>
          <p:nvPr>
            <p:ph type="sldNum" sz="quarter" idx="12"/>
          </p:nvPr>
        </p:nvSpPr>
        <p:spPr>
          <a:xfrm>
            <a:off x="8458200" y="6629400"/>
            <a:ext cx="685800" cy="228600"/>
          </a:xfrm>
          <a:prstGeom prst="rect">
            <a:avLst/>
          </a:prstGeom>
        </p:spPr>
        <p:txBody>
          <a:bodyPr/>
          <a:lstStyle>
            <a:lvl1pPr>
              <a:defRPr sz="800">
                <a:solidFill>
                  <a:srgbClr val="ADAFB2"/>
                </a:solidFill>
                <a:latin typeface="Trebuchet MS" pitchFamily="34" charset="0"/>
              </a:defRPr>
            </a:lvl1pPr>
          </a:lstStyle>
          <a:p>
            <a:pPr>
              <a:defRPr/>
            </a:pPr>
            <a:fld id="{389AA3FF-8FB7-48EB-87BA-8EAD3BFB1F02}"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371600"/>
            <a:ext cx="4572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Picture Placeholder 2"/>
          <p:cNvSpPr>
            <a:spLocks noGrp="1"/>
          </p:cNvSpPr>
          <p:nvPr>
            <p:ph type="pic" idx="14"/>
          </p:nvPr>
        </p:nvSpPr>
        <p:spPr>
          <a:xfrm>
            <a:off x="4572000" y="1371600"/>
            <a:ext cx="4572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0" name="Picture Placeholder 2"/>
          <p:cNvSpPr>
            <a:spLocks noGrp="1"/>
          </p:cNvSpPr>
          <p:nvPr>
            <p:ph type="pic" idx="15"/>
          </p:nvPr>
        </p:nvSpPr>
        <p:spPr>
          <a:xfrm>
            <a:off x="7618413" y="4114800"/>
            <a:ext cx="1524000" cy="13716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Picture Placeholder 2"/>
          <p:cNvSpPr>
            <a:spLocks noGrp="1"/>
          </p:cNvSpPr>
          <p:nvPr>
            <p:ph type="pic" idx="16"/>
          </p:nvPr>
        </p:nvSpPr>
        <p:spPr>
          <a:xfrm>
            <a:off x="6094413" y="4114800"/>
            <a:ext cx="1524000" cy="13716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Picture Placeholder 2"/>
          <p:cNvSpPr>
            <a:spLocks noGrp="1"/>
          </p:cNvSpPr>
          <p:nvPr>
            <p:ph type="pic" idx="17"/>
          </p:nvPr>
        </p:nvSpPr>
        <p:spPr>
          <a:xfrm>
            <a:off x="4570413" y="4114800"/>
            <a:ext cx="1524000" cy="13716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371600"/>
            <a:ext cx="2362200" cy="381000"/>
          </a:xfrm>
        </p:spPr>
        <p:txBody>
          <a:bodyPr anchor="t"/>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048000" y="1371600"/>
            <a:ext cx="6096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685800" y="1981200"/>
            <a:ext cx="2362200" cy="3505201"/>
          </a:xfrm>
        </p:spPr>
        <p:txBody>
          <a:bodyPr/>
          <a:lstStyle>
            <a:lvl1pPr>
              <a:defRPr sz="1800">
                <a:solidFill>
                  <a:srgbClr val="6A737B"/>
                </a:solidFill>
              </a:defRPr>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8400" y="2743200"/>
            <a:ext cx="2362200" cy="381000"/>
          </a:xfrm>
        </p:spPr>
        <p:txBody>
          <a:bodyPr anchor="t"/>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1371600"/>
            <a:ext cx="6096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6248400" y="3352799"/>
            <a:ext cx="2362200" cy="2133601"/>
          </a:xfrm>
        </p:spPr>
        <p:txBody>
          <a:bodyPr/>
          <a:lstStyle>
            <a:lvl1pPr>
              <a:defRPr sz="1800">
                <a:solidFill>
                  <a:srgbClr val="6A737B"/>
                </a:solidFill>
              </a:defRPr>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 with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371600"/>
            <a:ext cx="2362200" cy="381000"/>
          </a:xfrm>
        </p:spPr>
        <p:txBody>
          <a:bodyPr anchor="t"/>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048000" y="1371600"/>
            <a:ext cx="3048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685800" y="1981200"/>
            <a:ext cx="2362200" cy="3505201"/>
          </a:xfrm>
        </p:spPr>
        <p:txBody>
          <a:bodyPr/>
          <a:lstStyle>
            <a:lvl1pPr>
              <a:defRPr sz="1800">
                <a:solidFill>
                  <a:srgbClr val="6A737B"/>
                </a:solidFill>
              </a:defRPr>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4"/>
          </p:nvPr>
        </p:nvSpPr>
        <p:spPr>
          <a:xfrm>
            <a:off x="6094413" y="1371600"/>
            <a:ext cx="3048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 with Capti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8400" y="2743200"/>
            <a:ext cx="2362200" cy="381000"/>
          </a:xfrm>
        </p:spPr>
        <p:txBody>
          <a:bodyPr anchor="t"/>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1371600"/>
            <a:ext cx="3048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6248400" y="3352799"/>
            <a:ext cx="2362200" cy="2133601"/>
          </a:xfrm>
        </p:spPr>
        <p:txBody>
          <a:bodyPr/>
          <a:lstStyle>
            <a:lvl1pPr>
              <a:defRPr sz="1800">
                <a:solidFill>
                  <a:srgbClr val="6A737B"/>
                </a:solidFill>
              </a:defRPr>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4"/>
          </p:nvPr>
        </p:nvSpPr>
        <p:spPr>
          <a:xfrm>
            <a:off x="3048000" y="1371600"/>
            <a:ext cx="3048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 with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371600"/>
            <a:ext cx="2362200" cy="381000"/>
          </a:xfrm>
        </p:spPr>
        <p:txBody>
          <a:bodyPr anchor="t"/>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04800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685800" y="1981200"/>
            <a:ext cx="2362200" cy="3505201"/>
          </a:xfrm>
        </p:spPr>
        <p:txBody>
          <a:bodyPr/>
          <a:lstStyle>
            <a:lvl1pPr>
              <a:defRPr sz="1800">
                <a:solidFill>
                  <a:srgbClr val="6A737B"/>
                </a:solidFill>
              </a:defRPr>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4"/>
          </p:nvPr>
        </p:nvSpPr>
        <p:spPr>
          <a:xfrm>
            <a:off x="6094413"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0" name="Picture Placeholder 2"/>
          <p:cNvSpPr>
            <a:spLocks noGrp="1"/>
          </p:cNvSpPr>
          <p:nvPr>
            <p:ph type="pic" idx="15"/>
          </p:nvPr>
        </p:nvSpPr>
        <p:spPr>
          <a:xfrm>
            <a:off x="6094413"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6"/>
          </p:nvPr>
        </p:nvSpPr>
        <p:spPr>
          <a:xfrm>
            <a:off x="3048000"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 with Capti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8400" y="2743200"/>
            <a:ext cx="2362200" cy="381000"/>
          </a:xfrm>
        </p:spPr>
        <p:txBody>
          <a:bodyPr anchor="t"/>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6248400" y="3352800"/>
            <a:ext cx="2362200" cy="3276601"/>
          </a:xfrm>
        </p:spPr>
        <p:txBody>
          <a:bodyPr/>
          <a:lstStyle>
            <a:lvl1pPr>
              <a:defRPr sz="18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2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4"/>
          </p:nvPr>
        </p:nvSpPr>
        <p:spPr>
          <a:xfrm>
            <a:off x="304800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0" name="Picture Placeholder 2"/>
          <p:cNvSpPr>
            <a:spLocks noGrp="1"/>
          </p:cNvSpPr>
          <p:nvPr>
            <p:ph type="pic" idx="15"/>
          </p:nvPr>
        </p:nvSpPr>
        <p:spPr>
          <a:xfrm>
            <a:off x="3048000"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6"/>
          </p:nvPr>
        </p:nvSpPr>
        <p:spPr>
          <a:xfrm>
            <a:off x="0"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Content Placeholder 2"/>
          <p:cNvSpPr>
            <a:spLocks noGrp="1"/>
          </p:cNvSpPr>
          <p:nvPr>
            <p:ph idx="13"/>
          </p:nvPr>
        </p:nvSpPr>
        <p:spPr>
          <a:xfrm>
            <a:off x="381000" y="4114801"/>
            <a:ext cx="2667000" cy="2514600"/>
          </a:xfrm>
        </p:spPr>
        <p:txBody>
          <a:bodyPr/>
          <a:lstStyle>
            <a:lvl1pPr>
              <a:defRPr sz="18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4"/>
          </p:nvPr>
        </p:nvSpPr>
        <p:spPr>
          <a:xfrm>
            <a:off x="6094413"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6"/>
          </p:nvPr>
        </p:nvSpPr>
        <p:spPr>
          <a:xfrm>
            <a:off x="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Content Placeholder 2"/>
          <p:cNvSpPr>
            <a:spLocks noGrp="1"/>
          </p:cNvSpPr>
          <p:nvPr>
            <p:ph idx="17"/>
          </p:nvPr>
        </p:nvSpPr>
        <p:spPr>
          <a:xfrm>
            <a:off x="3429000" y="4114800"/>
            <a:ext cx="2667000" cy="2514600"/>
          </a:xfrm>
        </p:spPr>
        <p:txBody>
          <a:bodyPr/>
          <a:lstStyle>
            <a:lvl1pPr>
              <a:defRPr sz="18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8"/>
          </p:nvPr>
        </p:nvSpPr>
        <p:spPr>
          <a:xfrm>
            <a:off x="6477000" y="4114800"/>
            <a:ext cx="2667000" cy="2514600"/>
          </a:xfrm>
        </p:spPr>
        <p:txBody>
          <a:bodyPr/>
          <a:lstStyle>
            <a:lvl1pPr>
              <a:defRPr sz="18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Gr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600" y="3276600"/>
            <a:ext cx="3657600" cy="381000"/>
          </a:xfrm>
        </p:spPr>
        <p:txBody>
          <a:bodyPr anchor="b" anchorCtr="0"/>
          <a:lstStyle>
            <a:lvl1pPr algn="r">
              <a:defRPr>
                <a:solidFill>
                  <a:srgbClr val="1FA684"/>
                </a:solidFill>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_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stStyle>
          <a:p>
            <a:pPr lvl="0"/>
            <a:r>
              <a:rPr lang="en-AU" dirty="0" smtClean="0"/>
              <a:t>Click to edit Master text styles</a:t>
            </a:r>
          </a:p>
          <a:p>
            <a:pPr lvl="1"/>
            <a:r>
              <a:rPr lang="en-AU" dirty="0" smtClean="0"/>
              <a:t>Second level</a:t>
            </a:r>
          </a:p>
        </p:txBody>
      </p:sp>
    </p:spTree>
    <p:extLst>
      <p:ext uri="{BB962C8B-B14F-4D97-AF65-F5344CB8AC3E}">
        <p14:creationId xmlns:p14="http://schemas.microsoft.com/office/powerpoint/2010/main" val="269266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ed Divider with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828800"/>
            <a:ext cx="7772400" cy="381000"/>
          </a:xfrm>
        </p:spPr>
        <p:txBody>
          <a:bodyPr/>
          <a:lstStyle>
            <a:lvl1pPr>
              <a:defRPr>
                <a:solidFill>
                  <a:srgbClr val="1FA684"/>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2438400"/>
            <a:ext cx="7772400" cy="28956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FA68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Fu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371600"/>
            <a:ext cx="9144000" cy="54864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Crope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371600"/>
            <a:ext cx="9144000" cy="41148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Picture Placeholder 2"/>
          <p:cNvSpPr>
            <a:spLocks noGrp="1"/>
          </p:cNvSpPr>
          <p:nvPr>
            <p:ph type="pic" idx="13"/>
          </p:nvPr>
        </p:nvSpPr>
        <p:spPr>
          <a:xfrm>
            <a:off x="304800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Picture Placeholder 2"/>
          <p:cNvSpPr>
            <a:spLocks noGrp="1"/>
          </p:cNvSpPr>
          <p:nvPr>
            <p:ph type="pic" idx="14"/>
          </p:nvPr>
        </p:nvSpPr>
        <p:spPr>
          <a:xfrm>
            <a:off x="6096000" y="13716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0" name="Picture Placeholder 2"/>
          <p:cNvSpPr>
            <a:spLocks noGrp="1"/>
          </p:cNvSpPr>
          <p:nvPr>
            <p:ph type="pic" idx="15"/>
          </p:nvPr>
        </p:nvSpPr>
        <p:spPr>
          <a:xfrm>
            <a:off x="6094413"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6"/>
          </p:nvPr>
        </p:nvSpPr>
        <p:spPr>
          <a:xfrm>
            <a:off x="3048000"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2" name="Picture Placeholder 2"/>
          <p:cNvSpPr>
            <a:spLocks noGrp="1"/>
          </p:cNvSpPr>
          <p:nvPr>
            <p:ph type="pic" idx="17"/>
          </p:nvPr>
        </p:nvSpPr>
        <p:spPr>
          <a:xfrm>
            <a:off x="1587" y="4114800"/>
            <a:ext cx="3048000" cy="2743200"/>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371600"/>
            <a:ext cx="60960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 name="Picture 1"/>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497485" y="6527800"/>
            <a:ext cx="1494115" cy="152400"/>
          </a:xfrm>
          <a:prstGeom prst="rect">
            <a:avLst/>
          </a:prstGeom>
        </p:spPr>
      </p:pic>
    </p:spTree>
  </p:cSld>
  <p:clrMap bg1="lt1" tx1="dk1" bg2="lt2" tx2="dk2" accent1="accent1" accent2="accent2" accent3="accent3" accent4="accent4" accent5="accent5" accent6="accent6" hlink="hlink" folHlink="folHlink"/>
  <p:sldLayoutIdLst>
    <p:sldLayoutId id="2147483963" r:id="rId1"/>
    <p:sldLayoutId id="2147483964"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413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l" rtl="0" eaLnBrk="0" fontAlgn="base" hangingPunct="0">
        <a:spcBef>
          <a:spcPct val="0"/>
        </a:spcBef>
        <a:spcAft>
          <a:spcPct val="0"/>
        </a:spcAft>
        <a:defRPr sz="2400" b="0" i="0">
          <a:solidFill>
            <a:srgbClr val="1FA684"/>
          </a:solidFill>
          <a:latin typeface="Myriad Pro" charset="0"/>
          <a:ea typeface="Myriad Pro" charset="0"/>
          <a:cs typeface="Myriad Pro" charset="0"/>
        </a:defRPr>
      </a:lvl1pPr>
      <a:lvl2pPr algn="l" rtl="0" eaLnBrk="0" fontAlgn="base" hangingPunct="0">
        <a:spcBef>
          <a:spcPct val="0"/>
        </a:spcBef>
        <a:spcAft>
          <a:spcPct val="0"/>
        </a:spcAft>
        <a:defRPr sz="2000">
          <a:solidFill>
            <a:schemeClr val="tx1"/>
          </a:solidFill>
          <a:latin typeface="Trebuchet MS" pitchFamily="-112" charset="0"/>
          <a:ea typeface="ＭＳ Ｐゴシック" pitchFamily="-112" charset="-128"/>
        </a:defRPr>
      </a:lvl2pPr>
      <a:lvl3pPr algn="l" rtl="0" eaLnBrk="0" fontAlgn="base" hangingPunct="0">
        <a:spcBef>
          <a:spcPct val="0"/>
        </a:spcBef>
        <a:spcAft>
          <a:spcPct val="0"/>
        </a:spcAft>
        <a:defRPr sz="2000">
          <a:solidFill>
            <a:schemeClr val="tx1"/>
          </a:solidFill>
          <a:latin typeface="Trebuchet MS" pitchFamily="-112" charset="0"/>
          <a:ea typeface="ＭＳ Ｐゴシック" pitchFamily="-112" charset="-128"/>
        </a:defRPr>
      </a:lvl3pPr>
      <a:lvl4pPr algn="l" rtl="0" eaLnBrk="0" fontAlgn="base" hangingPunct="0">
        <a:spcBef>
          <a:spcPct val="0"/>
        </a:spcBef>
        <a:spcAft>
          <a:spcPct val="0"/>
        </a:spcAft>
        <a:defRPr sz="2000">
          <a:solidFill>
            <a:schemeClr val="tx1"/>
          </a:solidFill>
          <a:latin typeface="Trebuchet MS" pitchFamily="-112" charset="0"/>
          <a:ea typeface="ＭＳ Ｐゴシック" pitchFamily="-112" charset="-128"/>
        </a:defRPr>
      </a:lvl4pPr>
      <a:lvl5pPr algn="l" rtl="0" eaLnBrk="0" fontAlgn="base" hangingPunct="0">
        <a:spcBef>
          <a:spcPct val="0"/>
        </a:spcBef>
        <a:spcAft>
          <a:spcPct val="0"/>
        </a:spcAft>
        <a:defRPr sz="2000">
          <a:solidFill>
            <a:schemeClr val="tx1"/>
          </a:solidFill>
          <a:latin typeface="Trebuchet MS" pitchFamily="-112" charset="0"/>
          <a:ea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0" indent="0" algn="l" rtl="0" eaLnBrk="0" fontAlgn="base" hangingPunct="0">
        <a:spcBef>
          <a:spcPct val="20000"/>
        </a:spcBef>
        <a:spcAft>
          <a:spcPct val="0"/>
        </a:spcAft>
        <a:defRPr b="0" i="0">
          <a:solidFill>
            <a:schemeClr val="tx1">
              <a:lumMod val="65000"/>
              <a:lumOff val="35000"/>
            </a:schemeClr>
          </a:solidFill>
          <a:latin typeface="Myriad Pro Light" charset="0"/>
          <a:ea typeface="Myriad Pro Light" charset="0"/>
          <a:cs typeface="Myriad Pro Light" charset="0"/>
        </a:defRPr>
      </a:lvl1pPr>
      <a:lvl2pPr marL="342900" indent="-228600" algn="l" rtl="0" eaLnBrk="0" fontAlgn="base" hangingPunct="0">
        <a:spcBef>
          <a:spcPct val="20000"/>
        </a:spcBef>
        <a:spcAft>
          <a:spcPct val="0"/>
        </a:spcAft>
        <a:buFont typeface="Arial" charset="0"/>
        <a:buChar char="•"/>
        <a:defRPr b="0" i="0">
          <a:solidFill>
            <a:schemeClr val="tx1">
              <a:lumMod val="65000"/>
              <a:lumOff val="35000"/>
            </a:schemeClr>
          </a:solidFill>
          <a:latin typeface="Myriad Pro Light" charset="0"/>
          <a:ea typeface="Myriad Pro Light" charset="0"/>
          <a:cs typeface="Myriad Pro Light" charset="0"/>
        </a:defRPr>
      </a:lvl2pPr>
      <a:lvl3pPr marL="685800" indent="-228600" algn="l" rtl="0" eaLnBrk="0" fontAlgn="base" hangingPunct="0">
        <a:spcBef>
          <a:spcPct val="20000"/>
        </a:spcBef>
        <a:spcAft>
          <a:spcPct val="0"/>
        </a:spcAft>
        <a:buFont typeface="Arial" charset="0"/>
        <a:buChar char="–"/>
        <a:defRPr sz="1600" b="0" i="0">
          <a:solidFill>
            <a:schemeClr val="tx1">
              <a:lumMod val="65000"/>
              <a:lumOff val="35000"/>
            </a:schemeClr>
          </a:solidFill>
          <a:latin typeface="Myriad Pro Light" charset="0"/>
          <a:ea typeface="Myriad Pro Light" charset="0"/>
          <a:cs typeface="Myriad Pro Light" charset="0"/>
        </a:defRPr>
      </a:lvl3pPr>
      <a:lvl4pPr marL="1028700" indent="-228600" algn="l" rtl="0" eaLnBrk="0" fontAlgn="base" hangingPunct="0">
        <a:spcBef>
          <a:spcPct val="20000"/>
        </a:spcBef>
        <a:spcAft>
          <a:spcPct val="0"/>
        </a:spcAft>
        <a:buFont typeface="Wingdings" pitchFamily="2" charset="2"/>
        <a:buChar char="§"/>
        <a:defRPr sz="1400" b="0" i="0">
          <a:solidFill>
            <a:schemeClr val="tx1">
              <a:lumMod val="65000"/>
              <a:lumOff val="35000"/>
            </a:schemeClr>
          </a:solidFill>
          <a:latin typeface="Myriad Pro Light" charset="0"/>
          <a:ea typeface="Myriad Pro Light" charset="0"/>
          <a:cs typeface="Myriad Pro Light" charset="0"/>
        </a:defRPr>
      </a:lvl4pPr>
      <a:lvl5pPr marL="1371600" indent="-228600" algn="l" rtl="0" eaLnBrk="0" fontAlgn="base" hangingPunct="0">
        <a:spcBef>
          <a:spcPct val="20000"/>
        </a:spcBef>
        <a:spcAft>
          <a:spcPct val="0"/>
        </a:spcAft>
        <a:buChar char="»"/>
        <a:defRPr sz="1200" b="0" i="0">
          <a:solidFill>
            <a:schemeClr val="tx1">
              <a:lumMod val="65000"/>
              <a:lumOff val="35000"/>
            </a:schemeClr>
          </a:solidFill>
          <a:latin typeface="Myriad Pro Light" charset="0"/>
          <a:ea typeface="Myriad Pro Light" charset="0"/>
          <a:cs typeface="Myriad Pro Light"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tiff"/><Relationship Id="rId18" Type="http://schemas.openxmlformats.org/officeDocument/2006/relationships/image" Target="../media/image39.tiff"/><Relationship Id="rId3" Type="http://schemas.openxmlformats.org/officeDocument/2006/relationships/image" Target="../media/image1.jpeg"/><Relationship Id="rId21" Type="http://schemas.openxmlformats.org/officeDocument/2006/relationships/image" Target="../media/image42.tiff"/><Relationship Id="rId7" Type="http://schemas.openxmlformats.org/officeDocument/2006/relationships/image" Target="../media/image28.tiff"/><Relationship Id="rId12" Type="http://schemas.openxmlformats.org/officeDocument/2006/relationships/image" Target="../media/image33.tiff"/><Relationship Id="rId17" Type="http://schemas.openxmlformats.org/officeDocument/2006/relationships/image" Target="../media/image38.tiff"/><Relationship Id="rId2" Type="http://schemas.openxmlformats.org/officeDocument/2006/relationships/notesSlide" Target="../notesSlides/notesSlide18.xml"/><Relationship Id="rId16" Type="http://schemas.openxmlformats.org/officeDocument/2006/relationships/image" Target="../media/image37.tiff"/><Relationship Id="rId20" Type="http://schemas.openxmlformats.org/officeDocument/2006/relationships/image" Target="../media/image41.tiff"/><Relationship Id="rId1" Type="http://schemas.openxmlformats.org/officeDocument/2006/relationships/slideLayout" Target="../slideLayouts/slideLayout6.xml"/><Relationship Id="rId6" Type="http://schemas.openxmlformats.org/officeDocument/2006/relationships/image" Target="../media/image27.tiff"/><Relationship Id="rId11" Type="http://schemas.openxmlformats.org/officeDocument/2006/relationships/image" Target="../media/image32.tiff"/><Relationship Id="rId5" Type="http://schemas.openxmlformats.org/officeDocument/2006/relationships/image" Target="../media/image26.tiff"/><Relationship Id="rId15" Type="http://schemas.openxmlformats.org/officeDocument/2006/relationships/image" Target="../media/image36.tiff"/><Relationship Id="rId10" Type="http://schemas.openxmlformats.org/officeDocument/2006/relationships/image" Target="../media/image31.tiff"/><Relationship Id="rId19" Type="http://schemas.openxmlformats.org/officeDocument/2006/relationships/image" Target="../media/image40.tiff"/><Relationship Id="rId4" Type="http://schemas.openxmlformats.org/officeDocument/2006/relationships/image" Target="../media/image25.jpeg"/><Relationship Id="rId9" Type="http://schemas.openxmlformats.org/officeDocument/2006/relationships/image" Target="../media/image30.tiff"/><Relationship Id="rId14" Type="http://schemas.openxmlformats.org/officeDocument/2006/relationships/image" Target="../media/image35.tiff"/><Relationship Id="rId22" Type="http://schemas.openxmlformats.org/officeDocument/2006/relationships/image" Target="../media/image43.tiff"/></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00" y="2562011"/>
            <a:ext cx="4501090" cy="10701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7523" y="4013200"/>
            <a:ext cx="1867644" cy="190500"/>
          </a:xfrm>
          <a:prstGeom prst="rect">
            <a:avLst/>
          </a:prstGeom>
        </p:spPr>
      </p:pic>
      <p:sp>
        <p:nvSpPr>
          <p:cNvPr id="5" name="Rectangle 4"/>
          <p:cNvSpPr/>
          <p:nvPr/>
        </p:nvSpPr>
        <p:spPr bwMode="auto">
          <a:xfrm>
            <a:off x="7302500" y="6375400"/>
            <a:ext cx="17399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31210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821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80717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0" y="-1115904"/>
            <a:ext cx="17531923" cy="11681222"/>
          </a:xfrm>
          <a:prstGeom prst="rect">
            <a:avLst/>
          </a:prstGeom>
        </p:spPr>
      </p:pic>
      <p:sp>
        <p:nvSpPr>
          <p:cNvPr id="2" name="Rectangle 1"/>
          <p:cNvSpPr/>
          <p:nvPr/>
        </p:nvSpPr>
        <p:spPr>
          <a:xfrm>
            <a:off x="2045524" y="2273510"/>
            <a:ext cx="5341463" cy="2308324"/>
          </a:xfrm>
          <a:prstGeom prst="rect">
            <a:avLst/>
          </a:prstGeom>
        </p:spPr>
        <p:txBody>
          <a:bodyPr wrap="none">
            <a:spAutoFit/>
          </a:bodyPr>
          <a:lstStyle/>
          <a:p>
            <a:pPr algn="ctr" eaLnBrk="1" hangingPunct="1">
              <a:lnSpc>
                <a:spcPct val="150000"/>
              </a:lnSpc>
            </a:pPr>
            <a:r>
              <a:rPr lang="en-US" altLang="en-US" sz="3200" dirty="0" smtClean="0">
                <a:solidFill>
                  <a:srgbClr val="1FA684"/>
                </a:solidFill>
                <a:latin typeface="Trebuchet MS" charset="0"/>
                <a:ea typeface="Trebuchet MS" charset="0"/>
                <a:cs typeface="Trebuchet MS" charset="0"/>
              </a:rPr>
              <a:t>UNLIKE WHAT YOU’VE </a:t>
            </a:r>
            <a:r>
              <a:rPr lang="en-US" altLang="en-US" sz="3200" dirty="0" smtClean="0">
                <a:solidFill>
                  <a:srgbClr val="3490A1"/>
                </a:solidFill>
                <a:latin typeface="Trebuchet MS" charset="0"/>
                <a:ea typeface="Trebuchet MS" charset="0"/>
                <a:cs typeface="Trebuchet MS" charset="0"/>
              </a:rPr>
              <a:t>SEEN.</a:t>
            </a:r>
          </a:p>
          <a:p>
            <a:pPr algn="ctr" eaLnBrk="1" hangingPunct="1">
              <a:lnSpc>
                <a:spcPct val="150000"/>
              </a:lnSpc>
            </a:pPr>
            <a:r>
              <a:rPr lang="en-US" altLang="en-US" sz="3200" dirty="0" smtClean="0">
                <a:solidFill>
                  <a:srgbClr val="1FA684"/>
                </a:solidFill>
                <a:latin typeface="Trebuchet MS" charset="0"/>
                <a:ea typeface="Trebuchet MS" charset="0"/>
                <a:cs typeface="Trebuchet MS" charset="0"/>
              </a:rPr>
              <a:t>UNLIKE WHAT YOU’VE </a:t>
            </a:r>
            <a:r>
              <a:rPr lang="en-US" altLang="en-US" sz="3200" dirty="0" smtClean="0">
                <a:solidFill>
                  <a:srgbClr val="3490A1"/>
                </a:solidFill>
                <a:latin typeface="Trebuchet MS" charset="0"/>
                <a:ea typeface="Trebuchet MS" charset="0"/>
                <a:cs typeface="Trebuchet MS" charset="0"/>
              </a:rPr>
              <a:t>FELT.</a:t>
            </a:r>
          </a:p>
          <a:p>
            <a:pPr algn="ctr" eaLnBrk="1" hangingPunct="1">
              <a:lnSpc>
                <a:spcPct val="150000"/>
              </a:lnSpc>
            </a:pPr>
            <a:r>
              <a:rPr lang="en-US" altLang="en-US" sz="3200" dirty="0">
                <a:solidFill>
                  <a:srgbClr val="1FA684"/>
                </a:solidFill>
                <a:latin typeface="Trebuchet MS" charset="0"/>
                <a:ea typeface="Trebuchet MS" charset="0"/>
                <a:cs typeface="Trebuchet MS" charset="0"/>
              </a:rPr>
              <a:t>___</a:t>
            </a:r>
            <a:endParaRPr lang="en-US" altLang="en-US" sz="3200" dirty="0">
              <a:solidFill>
                <a:srgbClr val="3490A1"/>
              </a:solidFill>
              <a:latin typeface="Trebuchet MS" charset="0"/>
              <a:ea typeface="Trebuchet MS" charset="0"/>
              <a:cs typeface="Trebuchet MS" charset="0"/>
            </a:endParaRPr>
          </a:p>
        </p:txBody>
      </p:sp>
      <p:pic>
        <p:nvPicPr>
          <p:cNvPr id="6" name="Picture 5"/>
          <p:cNvPicPr>
            <a:picLocks noChangeAspect="1"/>
          </p:cNvPicPr>
          <p:nvPr/>
        </p:nvPicPr>
        <p:blipFill>
          <a:blip r:embed="rId4" cstate="print">
            <a:clrChange>
              <a:clrFrom>
                <a:srgbClr val="FDFEFF"/>
              </a:clrFrom>
              <a:clrTo>
                <a:srgbClr val="FDFEFF">
                  <a:alpha val="0"/>
                </a:srgbClr>
              </a:clrTo>
            </a:clrChange>
            <a:extLst>
              <a:ext uri="{28A0092B-C50C-407E-A947-70E740481C1C}">
                <a14:useLocalDpi xmlns:a14="http://schemas.microsoft.com/office/drawing/2010/main"/>
              </a:ext>
            </a:extLst>
          </a:blip>
          <a:stretch>
            <a:fillRect/>
          </a:stretch>
        </p:blipFill>
        <p:spPr>
          <a:xfrm>
            <a:off x="7497485" y="6527800"/>
            <a:ext cx="1494115" cy="152400"/>
          </a:xfrm>
          <a:prstGeom prst="rect">
            <a:avLst/>
          </a:prstGeom>
        </p:spPr>
      </p:pic>
    </p:spTree>
    <p:extLst>
      <p:ext uri="{BB962C8B-B14F-4D97-AF65-F5344CB8AC3E}">
        <p14:creationId xmlns:p14="http://schemas.microsoft.com/office/powerpoint/2010/main" val="287825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9331" y="0"/>
            <a:ext cx="9323331" cy="6858000"/>
          </a:xfrm>
          <a:prstGeom prst="rect">
            <a:avLst/>
          </a:prstGeom>
        </p:spPr>
      </p:pic>
      <p:sp>
        <p:nvSpPr>
          <p:cNvPr id="5" name="TextBox 4"/>
          <p:cNvSpPr txBox="1"/>
          <p:nvPr/>
        </p:nvSpPr>
        <p:spPr>
          <a:xfrm>
            <a:off x="1219200" y="1168190"/>
            <a:ext cx="6705600" cy="553998"/>
          </a:xfrm>
          <a:prstGeom prst="rect">
            <a:avLst/>
          </a:prstGeom>
          <a:noFill/>
        </p:spPr>
        <p:txBody>
          <a:bodyPr wrap="square" rtlCol="0">
            <a:spAutoFit/>
          </a:bodyPr>
          <a:lstStyle/>
          <a:p>
            <a:pPr algn="ctr"/>
            <a:r>
              <a:rPr lang="en-US" sz="3000" dirty="0" smtClean="0">
                <a:solidFill>
                  <a:srgbClr val="1FA684"/>
                </a:solidFill>
                <a:latin typeface="Trebuchet MS" charset="0"/>
                <a:ea typeface="Trebuchet MS" charset="0"/>
                <a:cs typeface="Trebuchet MS" charset="0"/>
              </a:rPr>
              <a:t>WAVE SUSPENSION</a:t>
            </a:r>
            <a:r>
              <a:rPr lang="en-US" sz="3000" baseline="30000" dirty="0" smtClean="0">
                <a:solidFill>
                  <a:srgbClr val="1FA684"/>
                </a:solidFill>
                <a:latin typeface="Trebuchet MS" charset="0"/>
                <a:ea typeface="Trebuchet MS" charset="0"/>
                <a:cs typeface="Trebuchet MS" charset="0"/>
              </a:rPr>
              <a:t>™</a:t>
            </a:r>
            <a:endParaRPr lang="en-US" sz="3000" baseline="30000" dirty="0">
              <a:solidFill>
                <a:srgbClr val="1FA684"/>
              </a:solidFill>
              <a:latin typeface="Trebuchet MS" charset="0"/>
              <a:ea typeface="Trebuchet MS" charset="0"/>
              <a:cs typeface="Trebuchet MS" charset="0"/>
            </a:endParaRPr>
          </a:p>
        </p:txBody>
      </p:sp>
      <p:pic>
        <p:nvPicPr>
          <p:cNvPr id="6" name="Fern-Animation-H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85899" y="1892510"/>
            <a:ext cx="6172201" cy="3471863"/>
          </a:xfrm>
          <a:prstGeom prst="rect">
            <a:avLst/>
          </a:prstGeom>
          <a:noFill/>
          <a:ln>
            <a:no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120175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6" name="Title 5"/>
          <p:cNvSpPr>
            <a:spLocks noGrp="1"/>
          </p:cNvSpPr>
          <p:nvPr>
            <p:ph type="title"/>
          </p:nvPr>
        </p:nvSpPr>
        <p:spPr/>
        <p:txBody>
          <a:bodyPr/>
          <a:lstStyle/>
          <a:p>
            <a:endParaRPr lang="en-US" dirty="0"/>
          </a:p>
        </p:txBody>
      </p:sp>
      <p:pic>
        <p:nvPicPr>
          <p:cNvPr id="2" name="Picture 1"/>
          <p:cNvPicPr>
            <a:picLocks noChangeAspect="1"/>
          </p:cNvPicPr>
          <p:nvPr/>
        </p:nvPicPr>
        <p:blipFill>
          <a:blip r:embed="rId3"/>
          <a:stretch>
            <a:fillRect/>
          </a:stretch>
        </p:blipFill>
        <p:spPr>
          <a:xfrm>
            <a:off x="-152400" y="0"/>
            <a:ext cx="9419616" cy="6858000"/>
          </a:xfrm>
          <a:prstGeom prst="rect">
            <a:avLst/>
          </a:prstGeom>
        </p:spPr>
      </p:pic>
      <p:sp>
        <p:nvSpPr>
          <p:cNvPr id="5" name="Rectangle 4"/>
          <p:cNvSpPr/>
          <p:nvPr/>
        </p:nvSpPr>
        <p:spPr bwMode="auto">
          <a:xfrm>
            <a:off x="5410200" y="152400"/>
            <a:ext cx="28194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
        <p:nvSpPr>
          <p:cNvPr id="7" name="Rectangle 6"/>
          <p:cNvSpPr/>
          <p:nvPr/>
        </p:nvSpPr>
        <p:spPr bwMode="auto">
          <a:xfrm>
            <a:off x="8077200" y="6488206"/>
            <a:ext cx="1143000" cy="2935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97485" y="6527800"/>
            <a:ext cx="1494115" cy="152400"/>
          </a:xfrm>
          <a:prstGeom prst="rect">
            <a:avLst/>
          </a:prstGeom>
        </p:spPr>
      </p:pic>
    </p:spTree>
    <p:extLst>
      <p:ext uri="{BB962C8B-B14F-4D97-AF65-F5344CB8AC3E}">
        <p14:creationId xmlns:p14="http://schemas.microsoft.com/office/powerpoint/2010/main" val="107045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orth Fern Movement Twist Final-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0637" y="-9144"/>
            <a:ext cx="12208257" cy="6867144"/>
          </a:xfrm>
          <a:prstGeom prst="rect">
            <a:avLst/>
          </a:prstGeom>
        </p:spPr>
      </p:pic>
      <p:sp>
        <p:nvSpPr>
          <p:cNvPr id="5" name="TextBox 4"/>
          <p:cNvSpPr txBox="1"/>
          <p:nvPr/>
        </p:nvSpPr>
        <p:spPr>
          <a:xfrm>
            <a:off x="304800" y="6075402"/>
            <a:ext cx="6096000" cy="553998"/>
          </a:xfrm>
          <a:prstGeom prst="rect">
            <a:avLst/>
          </a:prstGeom>
          <a:noFill/>
        </p:spPr>
        <p:txBody>
          <a:bodyPr wrap="square" rtlCol="0">
            <a:spAutoFit/>
          </a:bodyPr>
          <a:lstStyle/>
          <a:p>
            <a:r>
              <a:rPr lang="en-US" sz="3000" dirty="0" smtClean="0">
                <a:solidFill>
                  <a:schemeClr val="bg1"/>
                </a:solidFill>
                <a:latin typeface="Trebuchet MS" charset="0"/>
                <a:ea typeface="Trebuchet MS" charset="0"/>
                <a:cs typeface="Trebuchet MS" charset="0"/>
              </a:rPr>
              <a:t>INFINITY EDGE</a:t>
            </a:r>
            <a:r>
              <a:rPr lang="en-US" sz="3000" baseline="30000" dirty="0">
                <a:solidFill>
                  <a:srgbClr val="1FA684"/>
                </a:solidFill>
                <a:latin typeface="Trebuchet MS" charset="0"/>
                <a:ea typeface="Trebuchet MS" charset="0"/>
                <a:cs typeface="Trebuchet MS" charset="0"/>
              </a:rPr>
              <a:t> </a:t>
            </a:r>
            <a:r>
              <a:rPr lang="en-US" sz="2800" baseline="30000" dirty="0">
                <a:solidFill>
                  <a:schemeClr val="bg1"/>
                </a:solidFill>
                <a:latin typeface="Trebuchet MS" charset="0"/>
                <a:ea typeface="Trebuchet MS" charset="0"/>
                <a:cs typeface="Trebuchet MS" charset="0"/>
              </a:rPr>
              <a:t>™</a:t>
            </a:r>
            <a:endParaRPr lang="en-US" sz="3000" baseline="30000" dirty="0">
              <a:solidFill>
                <a:schemeClr val="bg1"/>
              </a:solidFill>
              <a:latin typeface="Trebuchet MS" charset="0"/>
              <a:ea typeface="Trebuchet MS" charset="0"/>
              <a:cs typeface="Trebuchet MS" charset="0"/>
            </a:endParaRPr>
          </a:p>
        </p:txBody>
      </p:sp>
      <p:sp>
        <p:nvSpPr>
          <p:cNvPr id="6" name="Rectangle 5"/>
          <p:cNvSpPr/>
          <p:nvPr/>
        </p:nvSpPr>
        <p:spPr bwMode="auto">
          <a:xfrm>
            <a:off x="3180414" y="6337300"/>
            <a:ext cx="7010400" cy="45719"/>
          </a:xfrm>
          <a:prstGeom prst="rect">
            <a:avLst/>
          </a:prstGeom>
          <a:solidFill>
            <a:srgbClr val="1FA6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6748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orth Fern Movement Profile Final-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651" y="0"/>
            <a:ext cx="12192001" cy="6858000"/>
          </a:xfrm>
          <a:prstGeom prst="rect">
            <a:avLst/>
          </a:prstGeom>
        </p:spPr>
      </p:pic>
      <p:sp>
        <p:nvSpPr>
          <p:cNvPr id="5" name="TextBox 4"/>
          <p:cNvSpPr txBox="1"/>
          <p:nvPr/>
        </p:nvSpPr>
        <p:spPr>
          <a:xfrm>
            <a:off x="304800" y="6075402"/>
            <a:ext cx="6096000" cy="553998"/>
          </a:xfrm>
          <a:prstGeom prst="rect">
            <a:avLst/>
          </a:prstGeom>
          <a:noFill/>
        </p:spPr>
        <p:txBody>
          <a:bodyPr wrap="square" rtlCol="0">
            <a:spAutoFit/>
          </a:bodyPr>
          <a:lstStyle/>
          <a:p>
            <a:r>
              <a:rPr lang="en-US" sz="3000" dirty="0" smtClean="0">
                <a:solidFill>
                  <a:schemeClr val="bg1"/>
                </a:solidFill>
                <a:latin typeface="Trebuchet MS" charset="0"/>
                <a:ea typeface="Trebuchet MS" charset="0"/>
                <a:cs typeface="Trebuchet MS" charset="0"/>
              </a:rPr>
              <a:t>TOTAL BACK SUPPORT</a:t>
            </a:r>
            <a:endParaRPr lang="en-US" sz="3000" baseline="30000" dirty="0">
              <a:solidFill>
                <a:schemeClr val="bg1"/>
              </a:solidFill>
              <a:latin typeface="Trebuchet MS" charset="0"/>
              <a:ea typeface="Trebuchet MS" charset="0"/>
              <a:cs typeface="Trebuchet MS" charset="0"/>
            </a:endParaRPr>
          </a:p>
        </p:txBody>
      </p:sp>
      <p:sp>
        <p:nvSpPr>
          <p:cNvPr id="6" name="Rectangle 5"/>
          <p:cNvSpPr/>
          <p:nvPr/>
        </p:nvSpPr>
        <p:spPr bwMode="auto">
          <a:xfrm>
            <a:off x="4274694" y="6337300"/>
            <a:ext cx="7010400" cy="45719"/>
          </a:xfrm>
          <a:prstGeom prst="rect">
            <a:avLst/>
          </a:prstGeom>
          <a:solidFill>
            <a:srgbClr val="1FA6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11156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29784" y="-584616"/>
            <a:ext cx="11192848" cy="7457605"/>
          </a:xfrm>
          <a:prstGeom prst="rect">
            <a:avLst/>
          </a:prstGeom>
        </p:spPr>
      </p:pic>
      <p:sp>
        <p:nvSpPr>
          <p:cNvPr id="11" name="TextBox 10"/>
          <p:cNvSpPr txBox="1"/>
          <p:nvPr/>
        </p:nvSpPr>
        <p:spPr>
          <a:xfrm>
            <a:off x="304800" y="6075402"/>
            <a:ext cx="6096000" cy="553998"/>
          </a:xfrm>
          <a:prstGeom prst="rect">
            <a:avLst/>
          </a:prstGeom>
          <a:noFill/>
        </p:spPr>
        <p:txBody>
          <a:bodyPr wrap="square" rtlCol="0">
            <a:spAutoFit/>
          </a:bodyPr>
          <a:lstStyle/>
          <a:p>
            <a:r>
              <a:rPr lang="en-US" sz="3000" dirty="0" smtClean="0">
                <a:solidFill>
                  <a:schemeClr val="bg1"/>
                </a:solidFill>
                <a:latin typeface="Trebuchet MS" charset="0"/>
                <a:ea typeface="Trebuchet MS" charset="0"/>
                <a:cs typeface="Trebuchet MS" charset="0"/>
              </a:rPr>
              <a:t>COMFORT &amp; FIT</a:t>
            </a:r>
            <a:endParaRPr lang="en-US" sz="3000" baseline="30000" dirty="0">
              <a:solidFill>
                <a:schemeClr val="bg1"/>
              </a:solidFill>
              <a:latin typeface="Trebuchet MS" charset="0"/>
              <a:ea typeface="Trebuchet MS" charset="0"/>
              <a:cs typeface="Trebuchet MS" charset="0"/>
            </a:endParaRPr>
          </a:p>
        </p:txBody>
      </p:sp>
      <p:sp>
        <p:nvSpPr>
          <p:cNvPr id="12" name="Rectangle 11"/>
          <p:cNvSpPr/>
          <p:nvPr/>
        </p:nvSpPr>
        <p:spPr bwMode="auto">
          <a:xfrm>
            <a:off x="3200400" y="6350747"/>
            <a:ext cx="533400" cy="45719"/>
          </a:xfrm>
          <a:prstGeom prst="rect">
            <a:avLst/>
          </a:prstGeom>
          <a:solidFill>
            <a:srgbClr val="1FA6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
        <p:nvSpPr>
          <p:cNvPr id="14" name="TextBox 13"/>
          <p:cNvSpPr txBox="1"/>
          <p:nvPr/>
        </p:nvSpPr>
        <p:spPr>
          <a:xfrm>
            <a:off x="7540052" y="-1409075"/>
            <a:ext cx="184731" cy="461665"/>
          </a:xfrm>
          <a:prstGeom prst="rect">
            <a:avLst/>
          </a:prstGeom>
          <a:noFill/>
        </p:spPr>
        <p:txBody>
          <a:bodyPr wrap="none" rtlCol="0">
            <a:spAutoFit/>
          </a:bodyPr>
          <a:lstStyle/>
          <a:p>
            <a:endParaRPr lang="en-US" dirty="0"/>
          </a:p>
        </p:txBody>
      </p:sp>
      <p:sp>
        <p:nvSpPr>
          <p:cNvPr id="15" name="Rectangle 14"/>
          <p:cNvSpPr/>
          <p:nvPr/>
        </p:nvSpPr>
        <p:spPr bwMode="auto">
          <a:xfrm>
            <a:off x="8355106" y="6350747"/>
            <a:ext cx="2438400" cy="45719"/>
          </a:xfrm>
          <a:prstGeom prst="rect">
            <a:avLst/>
          </a:prstGeom>
          <a:solidFill>
            <a:srgbClr val="1FA6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269651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00" y="4178300"/>
            <a:ext cx="2164465" cy="26797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9521" y="1889928"/>
            <a:ext cx="2323379" cy="222487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27620" y="1889929"/>
            <a:ext cx="4916380" cy="496807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892300"/>
            <a:ext cx="1752190" cy="22225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26485" y="4178300"/>
            <a:ext cx="1926415" cy="2679700"/>
          </a:xfrm>
          <a:prstGeom prst="rect">
            <a:avLst/>
          </a:prstGeom>
        </p:spPr>
      </p:pic>
      <p:sp>
        <p:nvSpPr>
          <p:cNvPr id="9" name="Rectangle 8"/>
          <p:cNvSpPr/>
          <p:nvPr/>
        </p:nvSpPr>
        <p:spPr>
          <a:xfrm>
            <a:off x="3302266" y="823268"/>
            <a:ext cx="2539478" cy="461665"/>
          </a:xfrm>
          <a:prstGeom prst="rect">
            <a:avLst/>
          </a:prstGeom>
        </p:spPr>
        <p:txBody>
          <a:bodyPr wrap="none">
            <a:spAutoFit/>
          </a:bodyPr>
          <a:lstStyle/>
          <a:p>
            <a:pPr algn="ctr"/>
            <a:r>
              <a:rPr lang="en-US" dirty="0" smtClean="0">
                <a:solidFill>
                  <a:srgbClr val="1FA684"/>
                </a:solidFill>
                <a:latin typeface="Trebuchet MS" charset="0"/>
                <a:ea typeface="Trebuchet MS" charset="0"/>
                <a:cs typeface="Trebuchet MS" charset="0"/>
              </a:rPr>
              <a:t>RESEARCH BASED</a:t>
            </a:r>
            <a:endParaRPr lang="en-US" baseline="30000" dirty="0">
              <a:solidFill>
                <a:srgbClr val="1FA684"/>
              </a:solidFill>
              <a:latin typeface="Trebuchet MS" charset="0"/>
              <a:ea typeface="Trebuchet MS" charset="0"/>
              <a:cs typeface="Trebuchet MS"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74432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7485" y="6527800"/>
            <a:ext cx="1494115" cy="1524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037" r="21296"/>
          <a:stretch/>
        </p:blipFill>
        <p:spPr>
          <a:xfrm>
            <a:off x="16443" y="-176424"/>
            <a:ext cx="3010988" cy="4882683"/>
          </a:xfrm>
          <a:prstGeom prst="rect">
            <a:avLst/>
          </a:prstGeom>
        </p:spPr>
      </p:pic>
      <p:pic>
        <p:nvPicPr>
          <p:cNvPr id="6" name="Picture 5"/>
          <p:cNvPicPr>
            <a:picLocks noChangeAspect="1"/>
          </p:cNvPicPr>
          <p:nvPr/>
        </p:nvPicPr>
        <p:blipFill>
          <a:blip r:embed="rId5"/>
          <a:stretch>
            <a:fillRect/>
          </a:stretch>
        </p:blipFill>
        <p:spPr>
          <a:xfrm>
            <a:off x="3074451" y="-21844"/>
            <a:ext cx="1694761" cy="2298700"/>
          </a:xfrm>
          <a:prstGeom prst="rect">
            <a:avLst/>
          </a:prstGeom>
        </p:spPr>
      </p:pic>
      <p:pic>
        <p:nvPicPr>
          <p:cNvPr id="11" name="Picture 10"/>
          <p:cNvPicPr>
            <a:picLocks noChangeAspect="1"/>
          </p:cNvPicPr>
          <p:nvPr/>
        </p:nvPicPr>
        <p:blipFill>
          <a:blip r:embed="rId6"/>
          <a:stretch>
            <a:fillRect/>
          </a:stretch>
        </p:blipFill>
        <p:spPr>
          <a:xfrm>
            <a:off x="4689944" y="130556"/>
            <a:ext cx="1351475" cy="2019300"/>
          </a:xfrm>
          <a:prstGeom prst="rect">
            <a:avLst/>
          </a:prstGeom>
        </p:spPr>
      </p:pic>
      <p:pic>
        <p:nvPicPr>
          <p:cNvPr id="12" name="Picture 11"/>
          <p:cNvPicPr>
            <a:picLocks noChangeAspect="1"/>
          </p:cNvPicPr>
          <p:nvPr/>
        </p:nvPicPr>
        <p:blipFill>
          <a:blip r:embed="rId7"/>
          <a:stretch>
            <a:fillRect/>
          </a:stretch>
        </p:blipFill>
        <p:spPr>
          <a:xfrm>
            <a:off x="6132265" y="117094"/>
            <a:ext cx="1352495" cy="2020824"/>
          </a:xfrm>
          <a:prstGeom prst="rect">
            <a:avLst/>
          </a:prstGeom>
        </p:spPr>
      </p:pic>
      <p:pic>
        <p:nvPicPr>
          <p:cNvPr id="13" name="Picture 12"/>
          <p:cNvPicPr>
            <a:picLocks noChangeAspect="1"/>
          </p:cNvPicPr>
          <p:nvPr/>
        </p:nvPicPr>
        <p:blipFill>
          <a:blip r:embed="rId8"/>
          <a:stretch>
            <a:fillRect/>
          </a:stretch>
        </p:blipFill>
        <p:spPr>
          <a:xfrm>
            <a:off x="7575605" y="129794"/>
            <a:ext cx="1352495" cy="2020824"/>
          </a:xfrm>
          <a:prstGeom prst="rect">
            <a:avLst/>
          </a:prstGeom>
        </p:spPr>
      </p:pic>
      <p:pic>
        <p:nvPicPr>
          <p:cNvPr id="14" name="Picture 13"/>
          <p:cNvPicPr>
            <a:picLocks noChangeAspect="1"/>
          </p:cNvPicPr>
          <p:nvPr/>
        </p:nvPicPr>
        <p:blipFill>
          <a:blip r:embed="rId9"/>
          <a:stretch>
            <a:fillRect/>
          </a:stretch>
        </p:blipFill>
        <p:spPr>
          <a:xfrm>
            <a:off x="3245584" y="2239518"/>
            <a:ext cx="1352495" cy="2020824"/>
          </a:xfrm>
          <a:prstGeom prst="rect">
            <a:avLst/>
          </a:prstGeom>
        </p:spPr>
      </p:pic>
      <p:pic>
        <p:nvPicPr>
          <p:cNvPr id="15" name="Picture 14"/>
          <p:cNvPicPr>
            <a:picLocks noChangeAspect="1"/>
          </p:cNvPicPr>
          <p:nvPr/>
        </p:nvPicPr>
        <p:blipFill>
          <a:blip r:embed="rId10"/>
          <a:stretch>
            <a:fillRect/>
          </a:stretch>
        </p:blipFill>
        <p:spPr>
          <a:xfrm>
            <a:off x="4688925" y="2239518"/>
            <a:ext cx="1352495" cy="2020824"/>
          </a:xfrm>
          <a:prstGeom prst="rect">
            <a:avLst/>
          </a:prstGeom>
        </p:spPr>
      </p:pic>
      <p:pic>
        <p:nvPicPr>
          <p:cNvPr id="16" name="Picture 15"/>
          <p:cNvPicPr>
            <a:picLocks noChangeAspect="1"/>
          </p:cNvPicPr>
          <p:nvPr/>
        </p:nvPicPr>
        <p:blipFill>
          <a:blip r:embed="rId11"/>
          <a:stretch>
            <a:fillRect/>
          </a:stretch>
        </p:blipFill>
        <p:spPr>
          <a:xfrm>
            <a:off x="6132266" y="2239518"/>
            <a:ext cx="1352495" cy="2020824"/>
          </a:xfrm>
          <a:prstGeom prst="rect">
            <a:avLst/>
          </a:prstGeom>
        </p:spPr>
      </p:pic>
      <p:pic>
        <p:nvPicPr>
          <p:cNvPr id="17" name="Picture 16"/>
          <p:cNvPicPr>
            <a:picLocks noChangeAspect="1"/>
          </p:cNvPicPr>
          <p:nvPr/>
        </p:nvPicPr>
        <p:blipFill>
          <a:blip r:embed="rId12"/>
          <a:stretch>
            <a:fillRect/>
          </a:stretch>
        </p:blipFill>
        <p:spPr>
          <a:xfrm>
            <a:off x="7575605" y="2239518"/>
            <a:ext cx="1352495" cy="2020824"/>
          </a:xfrm>
          <a:prstGeom prst="rect">
            <a:avLst/>
          </a:prstGeom>
        </p:spPr>
      </p:pic>
      <p:grpSp>
        <p:nvGrpSpPr>
          <p:cNvPr id="29" name="Group 28"/>
          <p:cNvGrpSpPr/>
          <p:nvPr/>
        </p:nvGrpSpPr>
        <p:grpSpPr>
          <a:xfrm>
            <a:off x="4691063" y="4371848"/>
            <a:ext cx="4237037" cy="2020824"/>
            <a:chOff x="323806" y="4473448"/>
            <a:chExt cx="4237037" cy="2020824"/>
          </a:xfrm>
        </p:grpSpPr>
        <p:pic>
          <p:nvPicPr>
            <p:cNvPr id="18" name="Picture 17"/>
            <p:cNvPicPr>
              <a:picLocks noChangeAspect="1"/>
            </p:cNvPicPr>
            <p:nvPr/>
          </p:nvPicPr>
          <p:blipFill>
            <a:blip r:embed="rId13"/>
            <a:stretch>
              <a:fillRect/>
            </a:stretch>
          </p:blipFill>
          <p:spPr>
            <a:xfrm>
              <a:off x="323806" y="4473448"/>
              <a:ext cx="1352495" cy="2020824"/>
            </a:xfrm>
            <a:prstGeom prst="rect">
              <a:avLst/>
            </a:prstGeom>
          </p:spPr>
        </p:pic>
        <p:pic>
          <p:nvPicPr>
            <p:cNvPr id="19" name="Picture 18"/>
            <p:cNvPicPr>
              <a:picLocks noChangeAspect="1"/>
            </p:cNvPicPr>
            <p:nvPr/>
          </p:nvPicPr>
          <p:blipFill>
            <a:blip r:embed="rId14"/>
            <a:stretch>
              <a:fillRect/>
            </a:stretch>
          </p:blipFill>
          <p:spPr>
            <a:xfrm>
              <a:off x="1766077" y="4473448"/>
              <a:ext cx="1352495" cy="2020824"/>
            </a:xfrm>
            <a:prstGeom prst="rect">
              <a:avLst/>
            </a:prstGeom>
          </p:spPr>
        </p:pic>
        <p:pic>
          <p:nvPicPr>
            <p:cNvPr id="20" name="Picture 19"/>
            <p:cNvPicPr>
              <a:picLocks noChangeAspect="1"/>
            </p:cNvPicPr>
            <p:nvPr/>
          </p:nvPicPr>
          <p:blipFill>
            <a:blip r:embed="rId15"/>
            <a:stretch>
              <a:fillRect/>
            </a:stretch>
          </p:blipFill>
          <p:spPr>
            <a:xfrm>
              <a:off x="3208348" y="4473448"/>
              <a:ext cx="1352495" cy="2020824"/>
            </a:xfrm>
            <a:prstGeom prst="rect">
              <a:avLst/>
            </a:prstGeom>
          </p:spPr>
        </p:pic>
      </p:grpSp>
      <p:grpSp>
        <p:nvGrpSpPr>
          <p:cNvPr id="30" name="Group 29"/>
          <p:cNvGrpSpPr/>
          <p:nvPr/>
        </p:nvGrpSpPr>
        <p:grpSpPr>
          <a:xfrm>
            <a:off x="312863" y="4422648"/>
            <a:ext cx="3949486" cy="1064514"/>
            <a:chOff x="4841625" y="4485386"/>
            <a:chExt cx="3949486" cy="1064514"/>
          </a:xfrm>
        </p:grpSpPr>
        <p:pic>
          <p:nvPicPr>
            <p:cNvPr id="21" name="Picture 20"/>
            <p:cNvPicPr>
              <a:picLocks noChangeAspect="1"/>
            </p:cNvPicPr>
            <p:nvPr/>
          </p:nvPicPr>
          <p:blipFill>
            <a:blip r:embed="rId16"/>
            <a:stretch>
              <a:fillRect/>
            </a:stretch>
          </p:blipFill>
          <p:spPr>
            <a:xfrm>
              <a:off x="4841625" y="4485386"/>
              <a:ext cx="727486" cy="1064514"/>
            </a:xfrm>
            <a:prstGeom prst="rect">
              <a:avLst/>
            </a:prstGeom>
          </p:spPr>
        </p:pic>
        <p:pic>
          <p:nvPicPr>
            <p:cNvPr id="22" name="Picture 21"/>
            <p:cNvPicPr>
              <a:picLocks noChangeAspect="1"/>
            </p:cNvPicPr>
            <p:nvPr/>
          </p:nvPicPr>
          <p:blipFill>
            <a:blip r:embed="rId17"/>
            <a:stretch>
              <a:fillRect/>
            </a:stretch>
          </p:blipFill>
          <p:spPr>
            <a:xfrm>
              <a:off x="5918228" y="4489196"/>
              <a:ext cx="724883" cy="1060704"/>
            </a:xfrm>
            <a:prstGeom prst="rect">
              <a:avLst/>
            </a:prstGeom>
          </p:spPr>
        </p:pic>
        <p:pic>
          <p:nvPicPr>
            <p:cNvPr id="23" name="Picture 22"/>
            <p:cNvPicPr>
              <a:picLocks noChangeAspect="1"/>
            </p:cNvPicPr>
            <p:nvPr/>
          </p:nvPicPr>
          <p:blipFill>
            <a:blip r:embed="rId18"/>
            <a:stretch>
              <a:fillRect/>
            </a:stretch>
          </p:blipFill>
          <p:spPr>
            <a:xfrm>
              <a:off x="6992228" y="4489196"/>
              <a:ext cx="724882" cy="1060704"/>
            </a:xfrm>
            <a:prstGeom prst="rect">
              <a:avLst/>
            </a:prstGeom>
          </p:spPr>
        </p:pic>
        <p:pic>
          <p:nvPicPr>
            <p:cNvPr id="24" name="Picture 23"/>
            <p:cNvPicPr>
              <a:picLocks noChangeAspect="1"/>
            </p:cNvPicPr>
            <p:nvPr/>
          </p:nvPicPr>
          <p:blipFill>
            <a:blip r:embed="rId19"/>
            <a:stretch>
              <a:fillRect/>
            </a:stretch>
          </p:blipFill>
          <p:spPr>
            <a:xfrm>
              <a:off x="8066228" y="4485386"/>
              <a:ext cx="724883" cy="1060704"/>
            </a:xfrm>
            <a:prstGeom prst="rect">
              <a:avLst/>
            </a:prstGeom>
          </p:spPr>
        </p:pic>
      </p:grpSp>
      <p:grpSp>
        <p:nvGrpSpPr>
          <p:cNvPr id="31" name="Group 30"/>
          <p:cNvGrpSpPr/>
          <p:nvPr/>
        </p:nvGrpSpPr>
        <p:grpSpPr>
          <a:xfrm>
            <a:off x="1459259" y="5733034"/>
            <a:ext cx="2803090" cy="558800"/>
            <a:chOff x="4878176" y="5795772"/>
            <a:chExt cx="2803090" cy="558800"/>
          </a:xfrm>
        </p:grpSpPr>
        <p:pic>
          <p:nvPicPr>
            <p:cNvPr id="25" name="Picture 24"/>
            <p:cNvPicPr>
              <a:picLocks noChangeAspect="1"/>
            </p:cNvPicPr>
            <p:nvPr/>
          </p:nvPicPr>
          <p:blipFill>
            <a:blip r:embed="rId20"/>
            <a:stretch>
              <a:fillRect/>
            </a:stretch>
          </p:blipFill>
          <p:spPr>
            <a:xfrm>
              <a:off x="4878176" y="5795772"/>
              <a:ext cx="654384" cy="558800"/>
            </a:xfrm>
            <a:prstGeom prst="rect">
              <a:avLst/>
            </a:prstGeom>
          </p:spPr>
        </p:pic>
        <p:pic>
          <p:nvPicPr>
            <p:cNvPr id="26" name="Picture 25"/>
            <p:cNvPicPr>
              <a:picLocks noChangeAspect="1"/>
            </p:cNvPicPr>
            <p:nvPr/>
          </p:nvPicPr>
          <p:blipFill>
            <a:blip r:embed="rId21"/>
            <a:stretch>
              <a:fillRect/>
            </a:stretch>
          </p:blipFill>
          <p:spPr>
            <a:xfrm>
              <a:off x="5954072" y="5795772"/>
              <a:ext cx="653194" cy="557784"/>
            </a:xfrm>
            <a:prstGeom prst="rect">
              <a:avLst/>
            </a:prstGeom>
          </p:spPr>
        </p:pic>
        <p:pic>
          <p:nvPicPr>
            <p:cNvPr id="27" name="Picture 26"/>
            <p:cNvPicPr>
              <a:picLocks noChangeAspect="1"/>
            </p:cNvPicPr>
            <p:nvPr/>
          </p:nvPicPr>
          <p:blipFill>
            <a:blip r:embed="rId22"/>
            <a:stretch>
              <a:fillRect/>
            </a:stretch>
          </p:blipFill>
          <p:spPr>
            <a:xfrm>
              <a:off x="7028072" y="5795772"/>
              <a:ext cx="653194" cy="557784"/>
            </a:xfrm>
            <a:prstGeom prst="rect">
              <a:avLst/>
            </a:prstGeom>
          </p:spPr>
        </p:pic>
      </p:grpSp>
    </p:spTree>
    <p:extLst>
      <p:ext uri="{BB962C8B-B14F-4D97-AF65-F5344CB8AC3E}">
        <p14:creationId xmlns:p14="http://schemas.microsoft.com/office/powerpoint/2010/main" val="16843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271934" cy="68705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7300" y="3289300"/>
            <a:ext cx="3151468" cy="749300"/>
          </a:xfrm>
          <a:prstGeom prst="rect">
            <a:avLst/>
          </a:prstGeom>
        </p:spPr>
      </p:pic>
      <p:sp>
        <p:nvSpPr>
          <p:cNvPr id="6" name="Rectangle 5"/>
          <p:cNvSpPr/>
          <p:nvPr/>
        </p:nvSpPr>
        <p:spPr>
          <a:xfrm>
            <a:off x="4962487" y="2753668"/>
            <a:ext cx="1560042" cy="400110"/>
          </a:xfrm>
          <a:prstGeom prst="rect">
            <a:avLst/>
          </a:prstGeom>
        </p:spPr>
        <p:txBody>
          <a:bodyPr wrap="none">
            <a:spAutoFit/>
          </a:bodyPr>
          <a:lstStyle/>
          <a:p>
            <a:r>
              <a:rPr lang="en-US" altLang="en-US" sz="2000" dirty="0" smtClean="0">
                <a:solidFill>
                  <a:srgbClr val="898989"/>
                </a:solidFill>
                <a:latin typeface="Trebuchet MS" charset="0"/>
                <a:ea typeface="Trebuchet MS" charset="0"/>
                <a:cs typeface="Trebuchet MS" charset="0"/>
              </a:rPr>
              <a:t>EXPERIENCE</a:t>
            </a:r>
            <a:endParaRPr lang="en-US" sz="2000" dirty="0">
              <a:solidFill>
                <a:srgbClr val="898989"/>
              </a:solidFill>
              <a:latin typeface="Trebuchet MS" charset="0"/>
              <a:ea typeface="Trebuchet MS" charset="0"/>
              <a:cs typeface="Trebuchet MS" charset="0"/>
            </a:endParaRPr>
          </a:p>
        </p:txBody>
      </p:sp>
    </p:spTree>
    <p:extLst>
      <p:ext uri="{BB962C8B-B14F-4D97-AF65-F5344CB8AC3E}">
        <p14:creationId xmlns:p14="http://schemas.microsoft.com/office/powerpoint/2010/main" val="193315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ern Overview Master-4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9013" y="-7053"/>
            <a:ext cx="12201993" cy="686362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108855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2966640" cy="8630393"/>
          </a:xfrm>
          <a:prstGeom prst="rect">
            <a:avLst/>
          </a:prstGeom>
        </p:spPr>
      </p:pic>
      <p:sp>
        <p:nvSpPr>
          <p:cNvPr id="10" name="TextBox 9"/>
          <p:cNvSpPr txBox="1"/>
          <p:nvPr/>
        </p:nvSpPr>
        <p:spPr>
          <a:xfrm>
            <a:off x="304800" y="6075402"/>
            <a:ext cx="6096000" cy="553998"/>
          </a:xfrm>
          <a:prstGeom prst="rect">
            <a:avLst/>
          </a:prstGeom>
          <a:noFill/>
        </p:spPr>
        <p:txBody>
          <a:bodyPr wrap="square" rtlCol="0">
            <a:spAutoFit/>
          </a:bodyPr>
          <a:lstStyle/>
          <a:p>
            <a:r>
              <a:rPr lang="en-US" sz="3000" dirty="0" smtClean="0">
                <a:solidFill>
                  <a:schemeClr val="bg1"/>
                </a:solidFill>
                <a:latin typeface="Trebuchet MS" charset="0"/>
                <a:ea typeface="Trebuchet MS" charset="0"/>
                <a:cs typeface="Trebuchet MS" charset="0"/>
              </a:rPr>
              <a:t>A NEW MOVEMENT</a:t>
            </a:r>
            <a:endParaRPr lang="en-US" sz="3000" baseline="30000" dirty="0">
              <a:solidFill>
                <a:schemeClr val="bg1"/>
              </a:solidFill>
              <a:latin typeface="Trebuchet MS" charset="0"/>
              <a:ea typeface="Trebuchet MS" charset="0"/>
              <a:cs typeface="Trebuchet MS" charset="0"/>
            </a:endParaRPr>
          </a:p>
        </p:txBody>
      </p:sp>
      <p:sp>
        <p:nvSpPr>
          <p:cNvPr id="11" name="Rectangle 10"/>
          <p:cNvSpPr/>
          <p:nvPr/>
        </p:nvSpPr>
        <p:spPr bwMode="auto">
          <a:xfrm>
            <a:off x="3810000" y="6337300"/>
            <a:ext cx="7010400" cy="45719"/>
          </a:xfrm>
          <a:prstGeom prst="rect">
            <a:avLst/>
          </a:prstGeom>
          <a:solidFill>
            <a:srgbClr val="1FA6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23510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550" y="0"/>
            <a:ext cx="6264750" cy="6858000"/>
          </a:xfrm>
          <a:prstGeom prst="rect">
            <a:avLst/>
          </a:prstGeom>
        </p:spPr>
      </p:pic>
      <p:sp>
        <p:nvSpPr>
          <p:cNvPr id="5" name="TextBox 4"/>
          <p:cNvSpPr txBox="1">
            <a:spLocks noChangeArrowheads="1"/>
          </p:cNvSpPr>
          <p:nvPr/>
        </p:nvSpPr>
        <p:spPr bwMode="auto">
          <a:xfrm>
            <a:off x="6629400" y="2362200"/>
            <a:ext cx="21209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0" dirty="0" smtClean="0">
                <a:solidFill>
                  <a:srgbClr val="1FA684"/>
                </a:solidFill>
                <a:latin typeface="Trebuchet MS" charset="0"/>
                <a:ea typeface="Trebuchet MS" charset="0"/>
                <a:cs typeface="Trebuchet MS" charset="0"/>
              </a:rPr>
              <a:t>SIT WELL</a:t>
            </a:r>
          </a:p>
          <a:p>
            <a:pPr eaLnBrk="1" hangingPunct="1"/>
            <a:endParaRPr lang="en-US" altLang="en-US" sz="2000" b="0" dirty="0" smtClean="0">
              <a:latin typeface="Trebuchet MS" charset="0"/>
              <a:ea typeface="Trebuchet MS" charset="0"/>
              <a:cs typeface="Trebuchet MS" charset="0"/>
            </a:endParaRPr>
          </a:p>
          <a:p>
            <a:pPr eaLnBrk="1" hangingPunct="1"/>
            <a:r>
              <a:rPr lang="en-US" altLang="en-US" sz="2000" b="0" dirty="0" smtClean="0">
                <a:solidFill>
                  <a:srgbClr val="898989"/>
                </a:solidFill>
                <a:latin typeface="Trebuchet MS" charset="0"/>
                <a:ea typeface="Trebuchet MS" charset="0"/>
                <a:cs typeface="Trebuchet MS" charset="0"/>
              </a:rPr>
              <a:t>Part of a culture</a:t>
            </a:r>
          </a:p>
          <a:p>
            <a:pPr eaLnBrk="1" hangingPunct="1"/>
            <a:r>
              <a:rPr lang="en-US" altLang="en-US" sz="2000" b="0" dirty="0" smtClean="0">
                <a:solidFill>
                  <a:srgbClr val="898989"/>
                </a:solidFill>
                <a:latin typeface="Trebuchet MS" charset="0"/>
                <a:ea typeface="Trebuchet MS" charset="0"/>
                <a:cs typeface="Trebuchet MS" charset="0"/>
              </a:rPr>
              <a:t>of wellness.</a:t>
            </a:r>
          </a:p>
          <a:p>
            <a:pPr eaLnBrk="1" hangingPunct="1"/>
            <a:endParaRPr lang="en-US" altLang="en-US" sz="2000" b="0" dirty="0">
              <a:solidFill>
                <a:srgbClr val="1FA684"/>
              </a:solidFill>
              <a:latin typeface="Trebuchet MS" charset="0"/>
              <a:ea typeface="Trebuchet MS" charset="0"/>
              <a:cs typeface="Trebuchet MS" charset="0"/>
            </a:endParaRPr>
          </a:p>
          <a:p>
            <a:pPr eaLnBrk="1" hangingPunct="1"/>
            <a:r>
              <a:rPr lang="en-US" altLang="en-US" sz="2000" b="0" dirty="0" smtClean="0">
                <a:solidFill>
                  <a:srgbClr val="1FA684"/>
                </a:solidFill>
                <a:latin typeface="Trebuchet MS" charset="0"/>
                <a:ea typeface="Trebuchet MS" charset="0"/>
                <a:cs typeface="Trebuchet MS" charset="0"/>
              </a:rPr>
              <a:t>___</a:t>
            </a:r>
            <a:endParaRPr lang="en-US" altLang="en-US" sz="2000" b="0" dirty="0">
              <a:solidFill>
                <a:srgbClr val="1FA684"/>
              </a:solidFill>
              <a:latin typeface="Trebuchet MS" charset="0"/>
              <a:ea typeface="Trebuchet MS" charset="0"/>
              <a:cs typeface="Trebuchet MS" charset="0"/>
            </a:endParaRPr>
          </a:p>
        </p:txBody>
      </p:sp>
    </p:spTree>
    <p:extLst>
      <p:ext uri="{BB962C8B-B14F-4D97-AF65-F5344CB8AC3E}">
        <p14:creationId xmlns:p14="http://schemas.microsoft.com/office/powerpoint/2010/main" val="14810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29400" y="2482096"/>
            <a:ext cx="22733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0" dirty="0" smtClean="0">
                <a:solidFill>
                  <a:srgbClr val="1FA684"/>
                </a:solidFill>
                <a:latin typeface="Trebuchet MS" charset="0"/>
                <a:ea typeface="Trebuchet MS" charset="0"/>
                <a:cs typeface="Trebuchet MS" charset="0"/>
              </a:rPr>
              <a:t>WORK WELL</a:t>
            </a:r>
          </a:p>
          <a:p>
            <a:pPr eaLnBrk="1" hangingPunct="1"/>
            <a:endParaRPr lang="en-US" altLang="en-US" sz="2000" b="0" dirty="0" smtClean="0">
              <a:latin typeface="Trebuchet MS" charset="0"/>
              <a:ea typeface="Trebuchet MS" charset="0"/>
              <a:cs typeface="Trebuchet MS" charset="0"/>
            </a:endParaRPr>
          </a:p>
          <a:p>
            <a:pPr eaLnBrk="1" hangingPunct="1"/>
            <a:r>
              <a:rPr lang="en-US" altLang="en-US" sz="2000" b="0" dirty="0" smtClean="0">
                <a:solidFill>
                  <a:srgbClr val="898989"/>
                </a:solidFill>
                <a:latin typeface="Trebuchet MS" charset="0"/>
                <a:ea typeface="Trebuchet MS" charset="0"/>
                <a:cs typeface="Trebuchet MS" charset="0"/>
              </a:rPr>
              <a:t>A perfect fit.</a:t>
            </a:r>
          </a:p>
          <a:p>
            <a:pPr eaLnBrk="1" hangingPunct="1"/>
            <a:endParaRPr lang="en-US" altLang="en-US" sz="2000" b="0" dirty="0">
              <a:solidFill>
                <a:srgbClr val="1FA684"/>
              </a:solidFill>
              <a:latin typeface="Trebuchet MS" charset="0"/>
              <a:ea typeface="Trebuchet MS" charset="0"/>
              <a:cs typeface="Trebuchet MS" charset="0"/>
            </a:endParaRPr>
          </a:p>
          <a:p>
            <a:pPr eaLnBrk="1" hangingPunct="1"/>
            <a:r>
              <a:rPr lang="en-US" altLang="en-US" sz="2000" b="0" dirty="0" smtClean="0">
                <a:solidFill>
                  <a:srgbClr val="1FA684"/>
                </a:solidFill>
                <a:latin typeface="Trebuchet MS" charset="0"/>
                <a:ea typeface="Trebuchet MS" charset="0"/>
                <a:cs typeface="Trebuchet MS" charset="0"/>
              </a:rPr>
              <a:t>___</a:t>
            </a:r>
            <a:endParaRPr lang="en-US" altLang="en-US" sz="2000" b="0" dirty="0">
              <a:solidFill>
                <a:srgbClr val="1FA684"/>
              </a:solidFill>
              <a:latin typeface="Trebuchet MS" charset="0"/>
              <a:ea typeface="Trebuchet MS" charset="0"/>
              <a:cs typeface="Trebuchet MS"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0871" y="-36576"/>
            <a:ext cx="6293071" cy="6894576"/>
          </a:xfrm>
          <a:prstGeom prst="rect">
            <a:avLst/>
          </a:prstGeom>
        </p:spPr>
      </p:pic>
    </p:spTree>
    <p:extLst>
      <p:ext uri="{BB962C8B-B14F-4D97-AF65-F5344CB8AC3E}">
        <p14:creationId xmlns:p14="http://schemas.microsoft.com/office/powerpoint/2010/main" val="19987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29400" y="2359152"/>
            <a:ext cx="21336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0" dirty="0" smtClean="0">
                <a:solidFill>
                  <a:srgbClr val="1FA684"/>
                </a:solidFill>
                <a:latin typeface="Trebuchet MS" charset="0"/>
                <a:ea typeface="Trebuchet MS" charset="0"/>
                <a:cs typeface="Trebuchet MS" charset="0"/>
              </a:rPr>
              <a:t>FEEL WELL</a:t>
            </a:r>
          </a:p>
          <a:p>
            <a:pPr eaLnBrk="1" hangingPunct="1"/>
            <a:endParaRPr lang="en-US" altLang="en-US" sz="2000" b="0" dirty="0" smtClean="0">
              <a:latin typeface="Trebuchet MS" charset="0"/>
              <a:ea typeface="Trebuchet MS" charset="0"/>
              <a:cs typeface="Trebuchet MS" charset="0"/>
            </a:endParaRPr>
          </a:p>
          <a:p>
            <a:pPr eaLnBrk="1" hangingPunct="1"/>
            <a:r>
              <a:rPr lang="en-US" altLang="en-US" sz="2000" b="0" dirty="0" smtClean="0">
                <a:solidFill>
                  <a:srgbClr val="898989"/>
                </a:solidFill>
                <a:latin typeface="Trebuchet MS" charset="0"/>
                <a:ea typeface="Trebuchet MS" charset="0"/>
                <a:cs typeface="Trebuchet MS" charset="0"/>
              </a:rPr>
              <a:t>Fosters a feeling</a:t>
            </a:r>
          </a:p>
          <a:p>
            <a:pPr eaLnBrk="1" hangingPunct="1"/>
            <a:r>
              <a:rPr lang="en-US" altLang="en-US" sz="2000" b="0" dirty="0" smtClean="0">
                <a:solidFill>
                  <a:srgbClr val="898989"/>
                </a:solidFill>
                <a:latin typeface="Trebuchet MS" charset="0"/>
                <a:ea typeface="Trebuchet MS" charset="0"/>
                <a:cs typeface="Trebuchet MS" charset="0"/>
              </a:rPr>
              <a:t>of engagement.</a:t>
            </a:r>
          </a:p>
          <a:p>
            <a:pPr eaLnBrk="1" hangingPunct="1"/>
            <a:endParaRPr lang="en-US" altLang="en-US" sz="2000" b="0" dirty="0">
              <a:solidFill>
                <a:srgbClr val="1FA684"/>
              </a:solidFill>
              <a:latin typeface="Trebuchet MS" charset="0"/>
              <a:ea typeface="Trebuchet MS" charset="0"/>
              <a:cs typeface="Trebuchet MS" charset="0"/>
            </a:endParaRPr>
          </a:p>
          <a:p>
            <a:pPr eaLnBrk="1" hangingPunct="1"/>
            <a:r>
              <a:rPr lang="en-US" altLang="en-US" sz="2000" b="0" dirty="0" smtClean="0">
                <a:solidFill>
                  <a:srgbClr val="1FA684"/>
                </a:solidFill>
                <a:latin typeface="Trebuchet MS" charset="0"/>
                <a:ea typeface="Trebuchet MS" charset="0"/>
                <a:cs typeface="Trebuchet MS" charset="0"/>
              </a:rPr>
              <a:t>___</a:t>
            </a:r>
            <a:endParaRPr lang="en-US" altLang="en-US" sz="2000" b="0" dirty="0">
              <a:solidFill>
                <a:srgbClr val="1FA684"/>
              </a:solidFill>
              <a:latin typeface="Trebuchet MS" charset="0"/>
              <a:ea typeface="Trebuchet MS" charset="0"/>
              <a:cs typeface="Trebuchet MS"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6731" y="-27432"/>
            <a:ext cx="6288932" cy="6885432"/>
          </a:xfrm>
          <a:prstGeom prst="rect">
            <a:avLst/>
          </a:prstGeom>
        </p:spPr>
      </p:pic>
    </p:spTree>
    <p:extLst>
      <p:ext uri="{BB962C8B-B14F-4D97-AF65-F5344CB8AC3E}">
        <p14:creationId xmlns:p14="http://schemas.microsoft.com/office/powerpoint/2010/main" val="160920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400" y="1"/>
            <a:ext cx="9211017"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29933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696" y="0"/>
            <a:ext cx="9193696"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167955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669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6515100"/>
            <a:ext cx="1524000" cy="152400"/>
          </a:xfrm>
          <a:prstGeom prst="rect">
            <a:avLst/>
          </a:prstGeom>
        </p:spPr>
      </p:pic>
    </p:spTree>
    <p:extLst>
      <p:ext uri="{BB962C8B-B14F-4D97-AF65-F5344CB8AC3E}">
        <p14:creationId xmlns:p14="http://schemas.microsoft.com/office/powerpoint/2010/main" val="19985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Haworth Brand Master">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970</Words>
  <Application>Microsoft Office PowerPoint</Application>
  <PresentationFormat>On-screen Show (4:3)</PresentationFormat>
  <Paragraphs>76</Paragraphs>
  <Slides>19</Slides>
  <Notes>19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Myriad Pro</vt:lpstr>
      <vt:lpstr>Myriad Pro Light</vt:lpstr>
      <vt:lpstr>Trebuchet MS</vt:lpstr>
      <vt:lpstr>Wingdings</vt:lpstr>
      <vt:lpstr>1_Haworth Brand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Harrison</dc:creator>
  <cp:lastModifiedBy>Tracy Harrison</cp:lastModifiedBy>
  <cp:revision>36</cp:revision>
  <dcterms:modified xsi:type="dcterms:W3CDTF">2016-06-01T15:02:28Z</dcterms:modified>
</cp:coreProperties>
</file>