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5" r:id="rId2"/>
  </p:sldMasterIdLst>
  <p:notesMasterIdLst>
    <p:notesMasterId r:id="rId18"/>
  </p:notesMasterIdLst>
  <p:sldIdLst>
    <p:sldId id="256" r:id="rId3"/>
    <p:sldId id="372" r:id="rId4"/>
    <p:sldId id="373" r:id="rId5"/>
    <p:sldId id="257" r:id="rId6"/>
    <p:sldId id="374" r:id="rId7"/>
    <p:sldId id="375" r:id="rId8"/>
    <p:sldId id="376" r:id="rId9"/>
    <p:sldId id="377" r:id="rId10"/>
    <p:sldId id="380" r:id="rId11"/>
    <p:sldId id="378" r:id="rId12"/>
    <p:sldId id="379" r:id="rId13"/>
    <p:sldId id="381" r:id="rId14"/>
    <p:sldId id="382" r:id="rId15"/>
    <p:sldId id="383" r:id="rId16"/>
    <p:sldId id="27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37B"/>
    <a:srgbClr val="E31837"/>
    <a:srgbClr val="035C67"/>
    <a:srgbClr val="ADAFB2"/>
    <a:srgbClr val="7A9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35" autoAdjust="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F7E4-3D79-4B05-B16C-FD6EE295F75B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F1BF-CDD6-4AFE-95B4-1DC3A38C4E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4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ist Immerse?</a:t>
            </a:r>
          </a:p>
          <a:p>
            <a:endParaRPr lang="de-DE" sz="144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44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Zusammenarbeit mit Patricia Urquiola entwickelt ist Immerse eine Produktlinie mit einer Vielzahl an Plattenformen, Größen und unterschiedlichen Arbeitshöhen</a:t>
            </a:r>
            <a:r>
              <a:rPr lang="hu-HU" sz="144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AE30-FAED-3340-B2B2-640411CA41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"Overlap"</a:t>
            </a: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Gestaltet, um die Bewegung zu unterstützen egal ob sitzend oder stehend als einzigartige doppelte Arbeitshöhe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4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"Planter" Einsatz</a:t>
            </a: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Bietet einen zentralen Ablageplatz für Arbeitsutensilien und ist  optional mit Steckdoseneinsätzen möglich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0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 Immerse?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Tische gestalten Landschaften mit unterschiedlichen Oberflächen und bilden die zentrale Stelle, wenn es darum geht, die Zusammenarbeit oder unterschiedliche Arbeitsstile optimal zu unterstützen.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einladende Ambiente von Immerse zieht Mitarbeiter an, um spontane Besprechungen durchzuführen.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1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 Immerse?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Tische gestalten Landschaften mit unterschiedlichen Oberflächen und bilden die zentrale Stelle, wenn es darum geht, die Zusammenarbeit oder unterschiedliche Arbeitsstile optimal zu unterstützen.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einladende Ambiente von Immerse zieht Mitarbeiter an, um spontane Besprechungen durchzuführen.</a:t>
            </a:r>
            <a:endParaRPr lang="hu-HU" b="0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7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AE30-FAED-3340-B2B2-640411CA41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 Immerse?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Mitarbeiter erwarten Vielfalt und Wahl der Möglichkeiten um erfolgreich arbeiten zu können. </a:t>
            </a: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die Raumgestaltung zunehmende Flexibilität fordert erkennen Unternehmen den zunehmenden Bedarf anpassbare Arbeitsplätze bereitzustellen, die die vielfältige und dynamische Arbeitsweise der Mitarbeiter unterstützen.</a:t>
            </a:r>
          </a:p>
          <a:p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Mitarbeiter erwarten sinnvolle Arbeitsplätze die Ihre Arbeit zielgerichtet unterstützen. 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Komfortable Räume, die sich "wie zuhause" anfühlen begeistern Mitarbeiter zur Arbeit zu kommen und helfen "Young talents" zu binden. </a:t>
            </a: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Arbeistumgebungen die ganzheitlich physische, kognitive und emotionale Bedürfnisse abdecken unterstützen das Wohlbefinden am Arbeitsplatz.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Postive Stimmungen tragen permanent zu einer besseren Leistung bei. 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Arbeitsumgebung, die das Wohlbefinden seiner Nutzer unterstützt muss mehr leisten als physische Gesundheit am Arbeitsplatz in dem es die physischen, kognitiven und emotionalen Bedürfnisse übererfüllt.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1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hilft mit einer Vielzahl an Arbeitsumgebungen die kreative und innovative Zusammenarbeit im Unternehmen zu fördern.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Arbeitsumgebungen der permamenten Veränderung in der Zusammenarbeit unterliegen, hilft Immerse dabei durch seine innovative Gestaltung.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 Immerse Arbeitsebene bildet dabei einen Dreh- und Angelpunkt, um die positive Energie zu entfalten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42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Immerse fördert die Gestaltung von sinnstiftenden und sinnvollen Arbeitsumgebungen, damit sich die Mitarbeiter bei der Arbeit wohl fühlen.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Immerse hilft dabei die richtige Balance zu finden zwischen funktionalen und ansprechenden Räumen und dabei ein Gefühl der Wärme und des Komforts am Arbeitsplatz zu vermitteln.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Dabei unterstützt Immerse, daß Teams gerne zusammenkommen um sich zu vernetzen und miteinander gemeinschaftlich in einer vertrauten Arbeitsumgebungzu arbeiten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Immerse ermöglicht zwischenmenschliche Interaktion und spontane Veränderung vom Besprechungs-, Projektraum hin zum Studio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94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Immerse fördert die Gestaltung von sinnstiftenden und sinnvollen Arbeitsumgebungen, damit sich die Mitarbeiter bei der Arbeit wohl fühlen.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Immerse hilft dabei die richtige Balance zu finden zwischen funktionalen und ansprechenden Räumen und dabei ein Gefühl der Wärme und des Komforts am Arbeitsplatz zu vermitteln.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Dabei unterstützt Immerse, daß Teams gerne zusammenkommen um sich zu vernetzen und miteinander gemeinschaftlich in einer vertrauten Arbeitsumgebungzu arbeiten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Immerse ermöglicht zwischenmenschliche Interaktion und spontane Veränderung vom Besprechungs-, Projektraum hin zum Studio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6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Produktportfolio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Konferenztische sind in einer großen Anzahl an Oberflächen möglich. Dazu zählen HPL beschichtete oder furnierte Tischplatten sowie pulverbeschichtete Metalloberflächen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IMMERSE LEDGE ENTFÄLLT DERZEIT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Tischgestelle sind als lackiertes Massivholzgestell verfügbar.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05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"Single"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"Single" Tisch mit rechteckiger Tischform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6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"Shift"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 zwei angrenzende und miteinander verbundene Arbeitsebenen, jeweils in unterschiedlicher Höhe wird die sitzende und stehende Zusammenarbeit unterstützt.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8"/>
            <a:ext cx="12191999" cy="1663700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144000" rtlCol="0" anchor="t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C964F8-F693-4BA1-9DCD-84570277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F00E3-882D-4523-A8C0-B90A7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49548-44C0-4B72-9B85-AFB4487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89CE7D7E-1FB8-4FDB-8275-7496C1DD49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2" name="Rechteck 2">
              <a:extLst>
                <a:ext uri="{FF2B5EF4-FFF2-40B4-BE49-F238E27FC236}">
                  <a16:creationId xmlns:a16="http://schemas.microsoft.com/office/drawing/2014/main" id="{E4B8C4A3-C22B-4FA2-80A1-C92D70D471B4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443217E2-D2B3-4E14-AE19-224AFA009E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4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45B365D7-B37E-48C3-974B-1C576B2A16EE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2819578A-9476-480A-A64F-E97AC3201C8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5" name="Gruppieren 3">
            <a:extLst>
              <a:ext uri="{FF2B5EF4-FFF2-40B4-BE49-F238E27FC236}">
                <a16:creationId xmlns:a16="http://schemas.microsoft.com/office/drawing/2014/main" id="{1A4F2D04-C9FC-4E48-8FC8-A7117937D2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6" name="Rechteck 2">
              <a:extLst>
                <a:ext uri="{FF2B5EF4-FFF2-40B4-BE49-F238E27FC236}">
                  <a16:creationId xmlns:a16="http://schemas.microsoft.com/office/drawing/2014/main" id="{C067C8CF-11E3-49E6-B14E-D62531F6F4D8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1">
              <a:extLst>
                <a:ext uri="{FF2B5EF4-FFF2-40B4-BE49-F238E27FC236}">
                  <a16:creationId xmlns:a16="http://schemas.microsoft.com/office/drawing/2014/main" id="{3A0B25B2-85B5-46F1-97C7-137D6B67D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693738"/>
            <a:ext cx="5472113" cy="5470525"/>
          </a:xfrm>
        </p:spPr>
        <p:txBody>
          <a:bodyPr tIns="360000" rIns="180000"/>
          <a:lstStyle>
            <a:lvl1pPr marL="0">
              <a:spcAft>
                <a:spcPts val="0"/>
              </a:spcAft>
              <a:defRPr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0">
              <a:spcAft>
                <a:spcPts val="0"/>
              </a:spcAft>
              <a:defRPr/>
            </a:lvl3pPr>
            <a:lvl4pPr marL="0">
              <a:spcAft>
                <a:spcPts val="0"/>
              </a:spcAft>
              <a:defRPr/>
            </a:lvl4pPr>
            <a:lvl5pPr marL="0"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CB96023-738F-40AA-9591-1877CEACBC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93738"/>
            <a:ext cx="5472113" cy="5470525"/>
          </a:xfrm>
        </p:spPr>
        <p:txBody>
          <a:bodyPr vert="horz" lIns="0" tIns="360000" rIns="180000" bIns="0" rtlCol="0">
            <a:noAutofit/>
          </a:bodyPr>
          <a:lstStyle>
            <a:lvl1pPr>
              <a:defRPr lang="de-DE" dirty="0" smtClean="0"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85FB8-0B28-4AAA-B45B-B828FC945C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ECA14-07F1-46D1-8B03-F5B824B383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99B277-FEFA-446B-A168-701280A116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79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6916-5AE4-6D43-AE9E-074C3742F2E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613D-2DA4-5446-9C4F-5CB38D41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164264"/>
            <a:ext cx="12192000" cy="719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B5D77-E04D-47B3-83C7-D57F5BE18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8"/>
            <a:ext cx="12191999" cy="1330325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144000" rtlCol="0" anchor="t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6170604"/>
            <a:ext cx="8712200" cy="687396"/>
          </a:xfrm>
        </p:spPr>
        <p:txBody>
          <a:bodyPr vert="horz" wrap="none" lIns="0" tIns="0" rIns="0" bIns="216000" rtlCol="0" anchor="b" anchorCtr="0">
            <a:normAutofit/>
          </a:bodyPr>
          <a:lstStyle>
            <a:lvl1pPr>
              <a:defRPr lang="de-DE" dirty="0"/>
            </a:lvl1pPr>
          </a:lstStyle>
          <a:p>
            <a:pPr lvl="0">
              <a:lnSpc>
                <a:spcPts val="2000"/>
              </a:lnSpc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C964F8-F693-4BA1-9DCD-84570277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F00E3-882D-4523-A8C0-B90A7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49548-44C0-4B72-9B85-AFB4487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05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164264"/>
            <a:ext cx="12192000" cy="719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B5D77-E04D-47B3-83C7-D57F5BE18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024063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288000" rtlCol="0" anchor="b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6170604"/>
            <a:ext cx="8712200" cy="687396"/>
          </a:xfrm>
        </p:spPr>
        <p:txBody>
          <a:bodyPr vert="horz" wrap="none" lIns="0" tIns="0" rIns="0" bIns="216000" rtlCol="0" anchor="b" anchorCtr="0">
            <a:normAutofit/>
          </a:bodyPr>
          <a:lstStyle>
            <a:lvl1pPr>
              <a:defRPr lang="de-DE" dirty="0"/>
            </a:lvl1pPr>
          </a:lstStyle>
          <a:p>
            <a:pPr lvl="0">
              <a:lnSpc>
                <a:spcPts val="2000"/>
              </a:lnSpc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B523E-65B6-4B82-B1B2-609A03F4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93FA8-9FBD-4133-82D0-20302AE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9004-8F57-48AC-B64D-24D1017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7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4140202"/>
            <a:ext cx="9345084" cy="455813"/>
          </a:xfrm>
        </p:spPr>
        <p:txBody>
          <a:bodyPr anchor="ctr"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276600"/>
            <a:ext cx="7620000" cy="381000"/>
          </a:xfrm>
        </p:spPr>
        <p:txBody>
          <a:bodyPr anchor="ctr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67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3444230"/>
            <a:ext cx="9345084" cy="455813"/>
          </a:xfrm>
        </p:spPr>
        <p:txBody>
          <a:bodyPr anchor="ctr"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13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48" y="2921000"/>
            <a:ext cx="3660552" cy="1433139"/>
          </a:xfrm>
        </p:spPr>
        <p:txBody>
          <a:bodyPr anchor="t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08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U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0" y="2921000"/>
            <a:ext cx="4267200" cy="1433139"/>
          </a:xfrm>
        </p:spPr>
        <p:txBody>
          <a:bodyPr anchor="t" anchorCtr="0"/>
          <a:lstStyle>
            <a:lvl1pPr algn="l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9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WT Title U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40E8DC2-2E50-48B4-BEF7-8BAD9C061BB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216862" y="1048921"/>
            <a:ext cx="1330326" cy="619956"/>
          </a:xfrm>
        </p:spPr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0D2957D-736E-44B9-AD85-73F046A58F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809957" y="3782219"/>
            <a:ext cx="4140201" cy="623888"/>
          </a:xfrm>
        </p:spPr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3888" y="693738"/>
            <a:ext cx="7272337" cy="79104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5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orient="horz" pos="2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>
            <a:extLst>
              <a:ext uri="{FF2B5EF4-FFF2-40B4-BE49-F238E27FC236}">
                <a16:creationId xmlns:a16="http://schemas.microsoft.com/office/drawing/2014/main" id="{7E787426-C6CE-4EC9-A9CB-BCE23FCA6534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617E8BE1-B5DF-437B-9916-A24B0C326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FB1AC939-E633-40AE-BADC-403D08F184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2" name="Rechteck 2">
              <a:extLst>
                <a:ext uri="{FF2B5EF4-FFF2-40B4-BE49-F238E27FC236}">
                  <a16:creationId xmlns:a16="http://schemas.microsoft.com/office/drawing/2014/main" id="{3EEECC9F-51AD-455B-BF0F-4F7AEEECE112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F05AC396-EFC7-45AD-8BE2-EE4D312E2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024063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288000" rtlCol="0" anchor="b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B523E-65B6-4B82-B1B2-609A03F4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93FA8-9FBD-4133-82D0-20302AE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9004-8F57-48AC-B64D-24D1017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48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5444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7"/>
            <a:ext cx="12192000" cy="1330325"/>
          </a:xfrm>
          <a:solidFill>
            <a:schemeClr val="bg1">
              <a:lumMod val="75000"/>
              <a:alpha val="64706"/>
            </a:schemeClr>
          </a:solidFill>
        </p:spPr>
        <p:txBody>
          <a:bodyPr vert="horz" wrap="square" lIns="648000" tIns="144000" rIns="720000" bIns="144000" rtlCol="0" anchor="t" anchorCtr="0">
            <a:noAutofit/>
          </a:bodyPr>
          <a:lstStyle>
            <a:lvl1pPr>
              <a:lnSpc>
                <a:spcPts val="2800"/>
              </a:lnSpc>
              <a:defRPr lang="de-DE" sz="24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164262"/>
            <a:ext cx="8712201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defRPr lang="de-DE" sz="16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>
              <a:lnSpc>
                <a:spcPts val="2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A1FA0E-0759-4675-83E8-928B2524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5D2EB0F-6503-441F-8BF3-7C2AC2DB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55F976-26D5-4735-AA0F-19E95A3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78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5444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27C9B-AA12-4773-BDF0-276370F4B8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E50FB-79E1-4882-BCA3-71E820143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0B9645-9C39-411A-8548-1D4321C871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43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 numCol="2" spcCol="180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3E828-20AF-4441-A123-B28685DA63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E8BEB-36B5-4767-A165-9CA19A3B8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CE6468-FF8B-49B3-AD80-11F5D9CC4B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716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4489" y="6174507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693738"/>
            <a:ext cx="5472113" cy="5470525"/>
          </a:xfrm>
        </p:spPr>
        <p:txBody>
          <a:bodyPr tIns="360000" rIns="180000"/>
          <a:lstStyle>
            <a:lvl1pPr marL="0">
              <a:spcAft>
                <a:spcPts val="0"/>
              </a:spcAft>
              <a:defRPr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0">
              <a:spcAft>
                <a:spcPts val="0"/>
              </a:spcAft>
              <a:defRPr/>
            </a:lvl3pPr>
            <a:lvl4pPr marL="0">
              <a:spcAft>
                <a:spcPts val="0"/>
              </a:spcAft>
              <a:defRPr/>
            </a:lvl4pPr>
            <a:lvl5pPr marL="0"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CB96023-738F-40AA-9591-1877CEACBC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93738"/>
            <a:ext cx="5472113" cy="5470525"/>
          </a:xfrm>
        </p:spPr>
        <p:txBody>
          <a:bodyPr vert="horz" lIns="0" tIns="360000" rIns="180000" bIns="0" rtlCol="0">
            <a:noAutofit/>
          </a:bodyPr>
          <a:lstStyle>
            <a:lvl1pPr>
              <a:defRPr lang="de-DE" dirty="0" smtClean="0"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E8DC2-2E50-48B4-BEF7-8BAD9C061B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2957D-736E-44B9-AD85-73F046A58F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1D595E-96D6-4938-9692-339FD53E1A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38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Capell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12873" y="6176603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0A64A-514E-4A12-A7CC-4D6A65472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792" y="6353184"/>
            <a:ext cx="1440000" cy="42336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F68AD-E7C4-4AEB-A191-88A3AD97F0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DEE1F99-0A0E-4F46-B941-72C97238F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346F19-7B82-4ABE-8C43-B252B2DE8E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januset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8681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D485D5-DAD2-41B5-BBF6-A03996F30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676" y="6242250"/>
            <a:ext cx="1440000" cy="5493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5EC5C-6BE0-4A7A-BA44-22A3AE5BE9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87301-F308-4308-8D2C-2AF903D4A1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18D28-3D56-4C0B-B478-8D43BD87C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490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Poltrona F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70315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305B1D-C6E1-492F-BC11-FA5E4FD0B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111" y="6147416"/>
            <a:ext cx="1080000" cy="76351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CFC9A-5925-429C-B186-7601E16DD9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A44468-5840-4589-87FE-3A2837FB81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16568D-6C38-446C-8AF6-24585B5B1F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46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Cass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15348" y="6164263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6345BB-D4ED-404F-8417-6C03B0F94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497" y="6352260"/>
            <a:ext cx="1440000" cy="35310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3E36E-52BA-463F-B277-26DF3CE90A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45824-812A-4007-9747-B05C8475C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C9A61D-3504-4A15-8C5E-360732E76C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4140202"/>
            <a:ext cx="9345084" cy="455813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276600"/>
            <a:ext cx="7620000" cy="381000"/>
          </a:xfrm>
        </p:spPr>
        <p:txBody>
          <a:bodyPr anchor="ctr" anchorCtr="0"/>
          <a:lstStyle>
            <a:lvl1pPr algn="r"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03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3444230"/>
            <a:ext cx="9345084" cy="455813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6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48" y="2921000"/>
            <a:ext cx="3660552" cy="1433139"/>
          </a:xfrm>
        </p:spPr>
        <p:txBody>
          <a:bodyPr anchor="t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18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972B54A3-9DDE-415C-9364-97100391F498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219BAB-979F-4D12-A375-81E9AB8FD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96D8B3E5-0C33-4CA4-AB08-0A6D4AE1C3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917F9792-B616-476D-876F-F4FCEA642D85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46911464-FB6F-4201-8138-32CA13F7A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2999"/>
            <a:ext cx="12193200" cy="1663200"/>
          </a:xfrm>
          <a:solidFill>
            <a:schemeClr val="bg1">
              <a:lumMod val="75000"/>
              <a:alpha val="64706"/>
            </a:schemeClr>
          </a:solidFill>
        </p:spPr>
        <p:txBody>
          <a:bodyPr vert="horz" wrap="square" lIns="648000" tIns="144000" rIns="720000" bIns="144000" rtlCol="0" anchor="t" anchorCtr="0">
            <a:noAutofit/>
          </a:bodyPr>
          <a:lstStyle>
            <a:lvl1pPr>
              <a:lnSpc>
                <a:spcPts val="2800"/>
              </a:lnSpc>
              <a:defRPr lang="de-DE" sz="24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A7C5F-C891-4E9D-8969-B9F48616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93FD-549A-4407-9B4D-4FC59B7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EB885-4E60-4058-9719-BDBB1882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135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51C40794-F94C-415A-91FD-372B8A344A5F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FBD3BBA-5DCE-4CCB-BCFC-732F2BADEB9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248DF8EA-19E7-4022-9588-634C32C305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E9A97530-D470-43CB-9963-7DA6984E9F4E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44C2FC4F-F454-4993-98F1-0DAC0CC37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7057B-C97E-4CBE-946D-9E7EE7FF4E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90F1A-A5C9-4446-912F-FA3EA561FD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E42EF6-2C63-4ED4-BC44-9BE01F29B0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41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55CF8487-316E-44CE-8628-C83AEC54A1CB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78791EFF-B733-4988-BF5B-43849262FFE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88DCACCB-12E8-4137-BC75-52C58A775E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464C0CB0-4D5D-47C6-B98C-8A36CC977881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53AA7CBD-756C-4D5E-8C93-DA42FC5FBB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 numCol="2" spcCol="180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FEE11-8E65-4C38-B856-C5550EE4F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0699C-3EEF-415D-8BC5-1C251F7BA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8CAF9F3-22EF-43E5-B178-347B95ED6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DABC6-70A0-46B5-AD1C-7BC42C6A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B996C-9CAF-42D5-81DE-920CA737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693738"/>
            <a:ext cx="10944225" cy="580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C66CC-B885-469A-A911-90A7CA725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050175" y="882235"/>
            <a:ext cx="1663699" cy="619956"/>
          </a:xfrm>
          <a:prstGeom prst="rect">
            <a:avLst/>
          </a:prstGeom>
        </p:spPr>
        <p:txBody>
          <a:bodyPr vert="horz" lIns="72000" tIns="324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08.01.2018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AEA24-4B7D-4431-A0D2-A5F93020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75120" y="3117056"/>
            <a:ext cx="2809875" cy="623888"/>
          </a:xfrm>
          <a:prstGeom prst="rect">
            <a:avLst/>
          </a:prstGeom>
        </p:spPr>
        <p:txBody>
          <a:bodyPr vert="horz" lIns="0" tIns="324000" rIns="7200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Haworth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8E7FF-79DA-4152-B715-860B7C07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7638"/>
            <a:ext cx="623888" cy="360362"/>
          </a:xfrm>
          <a:prstGeom prst="rect">
            <a:avLst/>
          </a:prstGeom>
        </p:spPr>
        <p:txBody>
          <a:bodyPr vert="horz" wrap="none" lIns="0" tIns="0" rIns="0" bIns="36000" rtlCol="0" anchor="ctr" anchorCtr="0"/>
          <a:lstStyle>
            <a:lvl1pPr>
              <a:defRPr lang="de-DE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2E0D6-25E4-4BBA-9CDC-B4AA1CF05953}"/>
              </a:ext>
            </a:extLst>
          </p:cNvPr>
          <p:cNvSpPr txBox="1"/>
          <p:nvPr/>
        </p:nvSpPr>
        <p:spPr>
          <a:xfrm>
            <a:off x="637377" y="6164262"/>
            <a:ext cx="10930735" cy="69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0" lvl="1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0" lvl="2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3pPr>
            <a:lvl4pPr marL="0" lvl="3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0" lvl="4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6537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721" r:id="rId3"/>
    <p:sldLayoutId id="2147483722" r:id="rId4"/>
    <p:sldLayoutId id="2147483724" r:id="rId5"/>
    <p:sldLayoutId id="2147483723" r:id="rId6"/>
    <p:sldLayoutId id="2147483667" r:id="rId7"/>
    <p:sldLayoutId id="2147483650" r:id="rId8"/>
    <p:sldLayoutId id="2147483661" r:id="rId9"/>
    <p:sldLayoutId id="2147483660" r:id="rId10"/>
    <p:sldLayoutId id="2147483742" r:id="rId11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92" userDrawn="1">
          <p15:clr>
            <a:srgbClr val="F26B43"/>
          </p15:clr>
        </p15:guide>
        <p15:guide id="2" orient="horz" pos="1275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045" userDrawn="1">
          <p15:clr>
            <a:srgbClr val="F26B43"/>
          </p15:clr>
        </p15:guide>
        <p15:guide id="7" orient="horz" pos="227" userDrawn="1">
          <p15:clr>
            <a:srgbClr val="F26B43"/>
          </p15:clr>
        </p15:guide>
        <p15:guide id="8" pos="6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DABC6-70A0-46B5-AD1C-7BC42C6A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B996C-9CAF-42D5-81DE-920CA737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693736"/>
            <a:ext cx="10944225" cy="5470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C66CC-B885-469A-A911-90A7CA725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6862" y="1048921"/>
            <a:ext cx="1330326" cy="619956"/>
          </a:xfrm>
          <a:prstGeom prst="rect">
            <a:avLst/>
          </a:prstGeom>
        </p:spPr>
        <p:txBody>
          <a:bodyPr vert="horz" lIns="72000" tIns="324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08.01.2018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AEA24-4B7D-4431-A0D2-A5F93020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809957" y="3782219"/>
            <a:ext cx="4140201" cy="623888"/>
          </a:xfrm>
          <a:prstGeom prst="rect">
            <a:avLst/>
          </a:prstGeom>
        </p:spPr>
        <p:txBody>
          <a:bodyPr vert="horz" lIns="0" tIns="324000" rIns="7200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Haworth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8E7FF-79DA-4152-B715-860B7C07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64262"/>
            <a:ext cx="623888" cy="693738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>
              <a:defRPr lang="de-DE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2E0D6-25E4-4BBA-9CDC-B4AA1CF05953}"/>
              </a:ext>
            </a:extLst>
          </p:cNvPr>
          <p:cNvSpPr txBox="1"/>
          <p:nvPr/>
        </p:nvSpPr>
        <p:spPr>
          <a:xfrm>
            <a:off x="637377" y="6164262"/>
            <a:ext cx="10930735" cy="69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0" lvl="1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0" lvl="2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3pPr>
            <a:lvl4pPr marL="0" lvl="3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0" lvl="4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1829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3">
          <p15:clr>
            <a:srgbClr val="F26B43"/>
          </p15:clr>
        </p15:guide>
        <p15:guide id="2" orient="horz" pos="1275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3045">
          <p15:clr>
            <a:srgbClr val="F26B43"/>
          </p15:clr>
        </p15:guide>
        <p15:guide id="7" orient="horz" pos="436">
          <p15:clr>
            <a:srgbClr val="F26B43"/>
          </p15:clr>
        </p15:guide>
        <p15:guide id="8" pos="5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43E680-E073-491B-ABB8-A1772B7A94A2}"/>
              </a:ext>
            </a:extLst>
          </p:cNvPr>
          <p:cNvSpPr/>
          <p:nvPr/>
        </p:nvSpPr>
        <p:spPr>
          <a:xfrm>
            <a:off x="2607985" y="911467"/>
            <a:ext cx="1812758" cy="343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5A12A7-F16D-47E4-AFF1-A36CBE2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316"/>
            <a:ext cx="12192000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10</a:t>
            </a:fld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DD80B-F3E0-477E-8427-FD309E4F5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11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113D3-28FC-4FD3-83C2-F7990662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12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5E72F-8877-42D3-B963-CD38F3010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"/>
          <a:stretch/>
        </p:blipFill>
        <p:spPr>
          <a:xfrm>
            <a:off x="-24068" y="-1"/>
            <a:ext cx="12192000" cy="63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13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4A984-D85B-4FE7-A9F4-0355A61DC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0" cy="63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14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49327-055E-4864-A24C-D3010EDE6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12192000" cy="64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45736A-71E3-46B1-9B0D-DCA750E8C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57362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AF0DE-3217-4F80-908A-1358DF38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>
                <a:solidFill>
                  <a:schemeClr val="bg1"/>
                </a:solidFill>
              </a:rPr>
              <a:pPr algn="ctr">
                <a:lnSpc>
                  <a:spcPts val="2000"/>
                </a:lnSpc>
              </a:pPr>
              <a:t>15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211DC7-0FC8-4580-9A98-CE085BE99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3094"/>
            <a:ext cx="12192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EC03-CBE5-47F7-94ED-6452356C07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7638"/>
            <a:ext cx="623888" cy="360362"/>
          </a:xfrm>
        </p:spPr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2</a:t>
            </a:fld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B2A21-65A0-4570-8132-ACB34DD3D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308"/>
            <a:ext cx="12192000" cy="62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30930E-51C0-4EE3-A48D-BACE93E525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7638"/>
            <a:ext cx="623888" cy="360362"/>
          </a:xfrm>
        </p:spPr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8BC43-70BC-42A1-9EEB-579E5C719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F398047-A3CC-4E52-8231-168EC80CFAE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4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64AB44-9860-4526-8F9F-83C38B55B5BA}"/>
              </a:ext>
            </a:extLst>
          </p:cNvPr>
          <p:cNvGrpSpPr/>
          <p:nvPr/>
        </p:nvGrpSpPr>
        <p:grpSpPr>
          <a:xfrm>
            <a:off x="-3" y="-5879"/>
            <a:ext cx="12192003" cy="6341435"/>
            <a:chOff x="-1" y="5879"/>
            <a:chExt cx="12192003" cy="63414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E88F8A-0CF7-4EC3-946C-AB185CE8A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5879"/>
              <a:ext cx="12192000" cy="4581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C18CB8-5733-420B-9098-C1FC561D7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587532"/>
              <a:ext cx="12192000" cy="175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92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5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B44234-4902-46C4-8A69-88BC4F6D5B89}"/>
              </a:ext>
            </a:extLst>
          </p:cNvPr>
          <p:cNvSpPr/>
          <p:nvPr/>
        </p:nvSpPr>
        <p:spPr>
          <a:xfrm>
            <a:off x="0" y="1026123"/>
            <a:ext cx="12156114" cy="547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9C0AB1-B169-4183-8CC5-AC7234D965B6}"/>
              </a:ext>
            </a:extLst>
          </p:cNvPr>
          <p:cNvGrpSpPr/>
          <p:nvPr/>
        </p:nvGrpSpPr>
        <p:grpSpPr>
          <a:xfrm>
            <a:off x="2" y="0"/>
            <a:ext cx="12192000" cy="5895833"/>
            <a:chOff x="2" y="0"/>
            <a:chExt cx="12192000" cy="5895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84FC23-1B54-447D-B95B-EFD3C395C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4" r="-41"/>
            <a:stretch/>
          </p:blipFill>
          <p:spPr>
            <a:xfrm>
              <a:off x="396980" y="1026123"/>
              <a:ext cx="11350371" cy="48697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146844-DEF5-4510-8F16-F131C8DAB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0"/>
              <a:ext cx="12192000" cy="968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00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6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39417-6518-4D6E-ACB5-3A3A27141A9C}"/>
              </a:ext>
            </a:extLst>
          </p:cNvPr>
          <p:cNvSpPr/>
          <p:nvPr/>
        </p:nvSpPr>
        <p:spPr>
          <a:xfrm>
            <a:off x="1" y="1026123"/>
            <a:ext cx="12192002" cy="547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C3FED1-7E22-452A-AE55-7646CD1EA80A}"/>
              </a:ext>
            </a:extLst>
          </p:cNvPr>
          <p:cNvGrpSpPr/>
          <p:nvPr/>
        </p:nvGrpSpPr>
        <p:grpSpPr>
          <a:xfrm>
            <a:off x="2" y="-5880"/>
            <a:ext cx="12192000" cy="5901713"/>
            <a:chOff x="2" y="-5880"/>
            <a:chExt cx="12192000" cy="59017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FE83F2-4901-4C88-9B3A-2D0F7BCA9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729" y="1026123"/>
              <a:ext cx="7642748" cy="486971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F30E3F-1519-4F1F-8D95-CA817B26E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671" y="1026123"/>
              <a:ext cx="3652283" cy="48697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9CF83F-CC7F-4D18-BE2F-09ACD9D99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-5880"/>
              <a:ext cx="12192000" cy="1032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6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64562-5C56-4F61-AF3A-991054C6FFE4}"/>
              </a:ext>
            </a:extLst>
          </p:cNvPr>
          <p:cNvSpPr/>
          <p:nvPr/>
        </p:nvSpPr>
        <p:spPr>
          <a:xfrm>
            <a:off x="0" y="-5880"/>
            <a:ext cx="12192000" cy="466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7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7544C5-8F22-4C26-BA31-13575ED499D5}"/>
              </a:ext>
            </a:extLst>
          </p:cNvPr>
          <p:cNvSpPr/>
          <p:nvPr/>
        </p:nvSpPr>
        <p:spPr>
          <a:xfrm>
            <a:off x="4436351" y="2137470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75C699-433E-4324-9A68-B6F169583B2E}"/>
              </a:ext>
            </a:extLst>
          </p:cNvPr>
          <p:cNvGrpSpPr/>
          <p:nvPr/>
        </p:nvGrpSpPr>
        <p:grpSpPr>
          <a:xfrm>
            <a:off x="0" y="-5880"/>
            <a:ext cx="12192000" cy="6282643"/>
            <a:chOff x="0" y="-5880"/>
            <a:chExt cx="12192000" cy="628264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00D952-7FFA-4E97-A6C6-DF0A74D1C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5880"/>
              <a:ext cx="12192000" cy="451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86A80A-1313-4041-8AFF-8A19C4821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483090"/>
              <a:ext cx="12192000" cy="1793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02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8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7544C5-8F22-4C26-BA31-13575ED499D5}"/>
              </a:ext>
            </a:extLst>
          </p:cNvPr>
          <p:cNvSpPr/>
          <p:nvPr/>
        </p:nvSpPr>
        <p:spPr>
          <a:xfrm>
            <a:off x="4436351" y="2137470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E6701-B877-4537-A6CE-30C030817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22660"/>
            <a:ext cx="12192000" cy="62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9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4A8F-0316-4A49-9D22-12281D43B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117" y="1"/>
            <a:ext cx="5370883" cy="449981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9D166C-D73B-4538-A6E5-F8EFD2D508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6412"/>
            <a:ext cx="12192000" cy="665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6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aworth 2018">
      <a:dk1>
        <a:sysClr val="windowText" lastClr="000000"/>
      </a:dk1>
      <a:lt1>
        <a:sysClr val="window" lastClr="FFFFFF"/>
      </a:lt1>
      <a:dk2>
        <a:srgbClr val="035C67"/>
      </a:dk2>
      <a:lt2>
        <a:srgbClr val="DAA900"/>
      </a:lt2>
      <a:accent1>
        <a:srgbClr val="6C2B3D"/>
      </a:accent1>
      <a:accent2>
        <a:srgbClr val="A86D87"/>
      </a:accent2>
      <a:accent3>
        <a:srgbClr val="225D38"/>
      </a:accent3>
      <a:accent4>
        <a:srgbClr val="74966C"/>
      </a:accent4>
      <a:accent5>
        <a:srgbClr val="7A97AB"/>
      </a:accent5>
      <a:accent6>
        <a:srgbClr val="AE841F"/>
      </a:accent6>
      <a:hlink>
        <a:srgbClr val="E31837"/>
      </a:hlink>
      <a:folHlink>
        <a:srgbClr val="886761"/>
      </a:folHlink>
    </a:clrScheme>
    <a:fontScheme name="Haworth 2018">
      <a:majorFont>
        <a:latin typeface="Trebuchet MS"/>
        <a:ea typeface="DengXian"/>
        <a:cs typeface=""/>
      </a:majorFont>
      <a:minorFont>
        <a:latin typeface="Trebuchet MS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8_single-brand.potx" id="{AD0FFDEE-120B-434B-A10A-DF5174EE9CE3}" vid="{FFE15883-91DE-4424-9C68-B06CB80F89A3}"/>
    </a:ext>
  </a:extLst>
</a:theme>
</file>

<file path=ppt/theme/theme2.xml><?xml version="1.0" encoding="utf-8"?>
<a:theme xmlns:a="http://schemas.openxmlformats.org/drawingml/2006/main" name="1_Office">
  <a:themeElements>
    <a:clrScheme name="Haworth 2018">
      <a:dk1>
        <a:sysClr val="windowText" lastClr="000000"/>
      </a:dk1>
      <a:lt1>
        <a:sysClr val="window" lastClr="FFFFFF"/>
      </a:lt1>
      <a:dk2>
        <a:srgbClr val="035C67"/>
      </a:dk2>
      <a:lt2>
        <a:srgbClr val="DAA900"/>
      </a:lt2>
      <a:accent1>
        <a:srgbClr val="6C2B3D"/>
      </a:accent1>
      <a:accent2>
        <a:srgbClr val="A86D87"/>
      </a:accent2>
      <a:accent3>
        <a:srgbClr val="225D38"/>
      </a:accent3>
      <a:accent4>
        <a:srgbClr val="74966C"/>
      </a:accent4>
      <a:accent5>
        <a:srgbClr val="7A97AB"/>
      </a:accent5>
      <a:accent6>
        <a:srgbClr val="AE841F"/>
      </a:accent6>
      <a:hlink>
        <a:srgbClr val="E31837"/>
      </a:hlink>
      <a:folHlink>
        <a:srgbClr val="886761"/>
      </a:folHlink>
    </a:clrScheme>
    <a:fontScheme name="Haworth 2018">
      <a:majorFont>
        <a:latin typeface="Trebuchet MS"/>
        <a:ea typeface="DengXian"/>
        <a:cs typeface=""/>
      </a:majorFont>
      <a:minorFont>
        <a:latin typeface="Trebuchet MS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8_single-brand.potx" id="{AD0FFDEE-120B-434B-A10A-DF5174EE9CE3}" vid="{8D94AC2D-C625-40A9-941B-22DE2843AB7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620</Words>
  <Application>Microsoft Office PowerPoint</Application>
  <PresentationFormat>Widescreen</PresentationFormat>
  <Paragraphs>111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DengXian</vt:lpstr>
      <vt:lpstr>Arial</vt:lpstr>
      <vt:lpstr>Calibri</vt:lpstr>
      <vt:lpstr>Trebuchet MS</vt:lpstr>
      <vt:lpstr>Office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Haworth</dc:title>
  <dc:creator>Krisztina Gaspar-Balazs</dc:creator>
  <cp:lastModifiedBy>Bruce Drummond</cp:lastModifiedBy>
  <cp:revision>10</cp:revision>
  <dcterms:modified xsi:type="dcterms:W3CDTF">2018-06-29T18:45:04Z</dcterms:modified>
</cp:coreProperties>
</file>